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y="5143500" cx="9144000"/>
  <p:notesSz cx="6858000" cy="9144000"/>
  <p:embeddedFontLst>
    <p:embeddedFont>
      <p:font typeface="Roboto"/>
      <p:regular r:id="rId77"/>
      <p:bold r:id="rId78"/>
      <p:italic r:id="rId79"/>
      <p:boldItalic r:id="rId80"/>
    </p:embeddedFont>
    <p:embeddedFont>
      <p:font typeface="Montserrat"/>
      <p:regular r:id="rId81"/>
      <p:bold r:id="rId82"/>
      <p:italic r:id="rId83"/>
      <p:boldItalic r:id="rId84"/>
    </p:embeddedFont>
    <p:embeddedFont>
      <p:font typeface="Montserrat Medium"/>
      <p:regular r:id="rId85"/>
      <p:bold r:id="rId86"/>
      <p:italic r:id="rId87"/>
      <p:boldItalic r:id="rId88"/>
    </p:embeddedFont>
    <p:embeddedFont>
      <p:font typeface="Work Sans"/>
      <p:regular r:id="rId89"/>
      <p:bold r:id="rId90"/>
      <p:italic r:id="rId91"/>
      <p:boldItalic r:id="rId92"/>
    </p:embeddedFont>
    <p:embeddedFont>
      <p:font typeface="Helvetica Neue"/>
      <p:regular r:id="rId93"/>
      <p:bold r:id="rId94"/>
      <p:italic r:id="rId95"/>
      <p:boldItalic r:id="rId96"/>
    </p:embeddedFont>
    <p:embeddedFont>
      <p:font typeface="Helvetica Neue Light"/>
      <p:regular r:id="rId97"/>
      <p:bold r:id="rId98"/>
      <p:italic r:id="rId99"/>
      <p:boldItalic r:id="rId100"/>
    </p:embeddedFont>
    <p:embeddedFont>
      <p:font typeface="Roboto Mono"/>
      <p:regular r:id="rId101"/>
      <p:bold r:id="rId102"/>
      <p:italic r:id="rId103"/>
      <p:boldItalic r:id="rId104"/>
    </p:embeddedFont>
    <p:embeddedFont>
      <p:font typeface="Work Sans Regular"/>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0AECB5-8D07-4673-A02F-3F0CE7C62964}">
  <a:tblStyle styleId="{A30AECB5-8D07-4673-A02F-3F0CE7C629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WorkSansRegular-italic.fntdata"/><Relationship Id="rId106" Type="http://schemas.openxmlformats.org/officeDocument/2006/relationships/font" Target="fonts/WorkSansRegular-bold.fntdata"/><Relationship Id="rId105" Type="http://schemas.openxmlformats.org/officeDocument/2006/relationships/font" Target="fonts/WorkSansRegular-regular.fntdata"/><Relationship Id="rId104" Type="http://schemas.openxmlformats.org/officeDocument/2006/relationships/font" Target="fonts/RobotoMono-boldItalic.fntdata"/><Relationship Id="rId108" Type="http://schemas.openxmlformats.org/officeDocument/2006/relationships/font" Target="fonts/WorkSansRegular-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ono-italic.fntdata"/><Relationship Id="rId102" Type="http://schemas.openxmlformats.org/officeDocument/2006/relationships/font" Target="fonts/RobotoMono-bold.fntdata"/><Relationship Id="rId101" Type="http://schemas.openxmlformats.org/officeDocument/2006/relationships/font" Target="fonts/RobotoMono-regular.fntdata"/><Relationship Id="rId100" Type="http://schemas.openxmlformats.org/officeDocument/2006/relationships/font" Target="fonts/HelveticaNeueLight-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HelveticaNeueLight-regular.fntdata"/><Relationship Id="rId96" Type="http://schemas.openxmlformats.org/officeDocument/2006/relationships/font" Target="fonts/HelveticaNeue-boldItalic.fntdata"/><Relationship Id="rId11" Type="http://schemas.openxmlformats.org/officeDocument/2006/relationships/slide" Target="slides/slide4.xml"/><Relationship Id="rId99" Type="http://schemas.openxmlformats.org/officeDocument/2006/relationships/font" Target="fonts/HelveticaNeueLight-italic.fntdata"/><Relationship Id="rId10" Type="http://schemas.openxmlformats.org/officeDocument/2006/relationships/slide" Target="slides/slide3.xml"/><Relationship Id="rId98" Type="http://schemas.openxmlformats.org/officeDocument/2006/relationships/font" Target="fonts/HelveticaNeueLight-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WorkSans-italic.fntdata"/><Relationship Id="rId90" Type="http://schemas.openxmlformats.org/officeDocument/2006/relationships/font" Target="fonts/WorkSans-bold.fntdata"/><Relationship Id="rId93" Type="http://schemas.openxmlformats.org/officeDocument/2006/relationships/font" Target="fonts/HelveticaNeue-regular.fntdata"/><Relationship Id="rId92" Type="http://schemas.openxmlformats.org/officeDocument/2006/relationships/font" Target="fonts/Work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Montserrat-boldItalic.fntdata"/><Relationship Id="rId83" Type="http://schemas.openxmlformats.org/officeDocument/2006/relationships/font" Target="fonts/Montserrat-italic.fntdata"/><Relationship Id="rId86" Type="http://schemas.openxmlformats.org/officeDocument/2006/relationships/font" Target="fonts/MontserratMedium-bold.fntdata"/><Relationship Id="rId85" Type="http://schemas.openxmlformats.org/officeDocument/2006/relationships/font" Target="fonts/MontserratMedium-regular.fntdata"/><Relationship Id="rId88" Type="http://schemas.openxmlformats.org/officeDocument/2006/relationships/font" Target="fonts/MontserratMedium-boldItalic.fntdata"/><Relationship Id="rId87" Type="http://schemas.openxmlformats.org/officeDocument/2006/relationships/font" Target="fonts/MontserratMedium-italic.fntdata"/><Relationship Id="rId89" Type="http://schemas.openxmlformats.org/officeDocument/2006/relationships/font" Target="fonts/WorkSans-regular.fntdata"/><Relationship Id="rId80" Type="http://schemas.openxmlformats.org/officeDocument/2006/relationships/font" Target="fonts/Robo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font" Target="fonts/Roboto-regular.fntdata"/><Relationship Id="rId76" Type="http://schemas.openxmlformats.org/officeDocument/2006/relationships/slide" Target="slides/slide69.xml"/><Relationship Id="rId79" Type="http://schemas.openxmlformats.org/officeDocument/2006/relationships/font" Target="fonts/Roboto-italic.fntdata"/><Relationship Id="rId78" Type="http://schemas.openxmlformats.org/officeDocument/2006/relationships/font" Target="fonts/Roboto-bold.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sql/sql_join_self.asp" TargetMode="External"/><Relationship Id="rId3" Type="http://schemas.openxmlformats.org/officeDocument/2006/relationships/hyperlink" Target="https://www.sqlshack.com/sql-cross-join-with-example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utah12005/titanic-guided-by-a-confusion-matrix"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9f41b0d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9f41b0d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6e508668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6e508668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6e508668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6e508668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6e508668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6e508668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6e508668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6e508668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6e5086680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6e5086680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6e5086680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6e5086680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718a45b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718a45b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i="1" lang="en" sz="1000">
                <a:solidFill>
                  <a:srgbClr val="222222"/>
                </a:solidFill>
                <a:latin typeface="Montserrat"/>
                <a:ea typeface="Montserrat"/>
                <a:cs typeface="Montserrat"/>
                <a:sym typeface="Montserrat"/>
              </a:rPr>
              <a:t>Stretch - Self Joins - </a:t>
            </a:r>
            <a:r>
              <a:rPr b="1" lang="en" sz="1000">
                <a:solidFill>
                  <a:srgbClr val="222222"/>
                </a:solidFill>
                <a:latin typeface="Montserrat"/>
                <a:ea typeface="Montserrat"/>
                <a:cs typeface="Montserrat"/>
                <a:sym typeface="Montserrat"/>
              </a:rPr>
              <a:t> </a:t>
            </a:r>
            <a:r>
              <a:rPr b="1" lang="en" sz="1000" u="sng">
                <a:solidFill>
                  <a:srgbClr val="0097A7"/>
                </a:solidFill>
                <a:latin typeface="Montserrat"/>
                <a:ea typeface="Montserrat"/>
                <a:cs typeface="Montserrat"/>
                <a:sym typeface="Montserrat"/>
                <a:hlinkClick r:id="rId2">
                  <a:extLst>
                    <a:ext uri="{A12FA001-AC4F-418D-AE19-62706E023703}">
                      <ahyp:hlinkClr val="tx"/>
                    </a:ext>
                  </a:extLst>
                </a:hlinkClick>
              </a:rPr>
              <a:t>w3 schools</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i="1" lang="en" sz="1000">
                <a:solidFill>
                  <a:srgbClr val="222222"/>
                </a:solidFill>
                <a:latin typeface="Montserrat"/>
                <a:ea typeface="Montserrat"/>
                <a:cs typeface="Montserrat"/>
                <a:sym typeface="Montserrat"/>
              </a:rPr>
              <a:t>Stretch - Cartesian product &amp; cross joins-</a:t>
            </a:r>
            <a:r>
              <a:rPr lang="en" sz="1000">
                <a:solidFill>
                  <a:srgbClr val="222222"/>
                </a:solidFill>
                <a:latin typeface="Montserrat"/>
                <a:ea typeface="Montserrat"/>
                <a:cs typeface="Montserrat"/>
                <a:sym typeface="Montserrat"/>
              </a:rPr>
              <a:t> </a:t>
            </a:r>
            <a:r>
              <a:rPr b="1" lang="en" sz="1000" u="sng">
                <a:solidFill>
                  <a:srgbClr val="0097A7"/>
                </a:solidFill>
                <a:latin typeface="Montserrat"/>
                <a:ea typeface="Montserrat"/>
                <a:cs typeface="Montserrat"/>
                <a:sym typeface="Montserrat"/>
                <a:hlinkClick r:id="rId3">
                  <a:extLst>
                    <a:ext uri="{A12FA001-AC4F-418D-AE19-62706E023703}">
                      <ahyp:hlinkClr val="tx"/>
                    </a:ext>
                  </a:extLst>
                </a:hlinkClick>
              </a:rPr>
              <a:t>example with menu</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Correlated subqueries - intro CA 3.6.4</a:t>
            </a:r>
            <a:endParaRPr b="1" sz="1000">
              <a:solidFill>
                <a:srgbClr val="22222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CA 3.06.2,3</a:t>
            </a:r>
            <a:endParaRPr b="1" sz="1000">
              <a:solidFill>
                <a:srgbClr val="222222"/>
              </a:solidFill>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 tomorrow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74e4783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74e4783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sql comfort zone - kahoot quiz</a:t>
            </a:r>
            <a:endParaRPr/>
          </a:p>
          <a:p>
            <a:pPr indent="0" lvl="0" marL="0" rtl="0" algn="l">
              <a:spcBef>
                <a:spcPts val="0"/>
              </a:spcBef>
              <a:spcAft>
                <a:spcPts val="0"/>
              </a:spcAft>
              <a:buNone/>
            </a:pPr>
            <a:r>
              <a:rPr lang="en"/>
              <a:t>Project time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74e47838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74e47838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sql comfort zone - kahoot quiz</a:t>
            </a:r>
            <a:endParaRPr/>
          </a:p>
          <a:p>
            <a:pPr indent="0" lvl="0" marL="0" rtl="0" algn="l">
              <a:spcBef>
                <a:spcPts val="0"/>
              </a:spcBef>
              <a:spcAft>
                <a:spcPts val="0"/>
              </a:spcAft>
              <a:buNone/>
            </a:pPr>
            <a:r>
              <a:rPr lang="en"/>
              <a:t>Project time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74e47838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74e47838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sql comfort zone - kahoot quiz</a:t>
            </a:r>
            <a:endParaRPr/>
          </a:p>
          <a:p>
            <a:pPr indent="0" lvl="0" marL="0" rtl="0" algn="l">
              <a:spcBef>
                <a:spcPts val="0"/>
              </a:spcBef>
              <a:spcAft>
                <a:spcPts val="0"/>
              </a:spcAft>
              <a:buNone/>
            </a:pPr>
            <a:r>
              <a:rPr lang="en"/>
              <a:t>Project time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74e47838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74e47838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sql comfort zone - kahoot quiz</a:t>
            </a:r>
            <a:endParaRPr/>
          </a:p>
          <a:p>
            <a:pPr indent="0" lvl="0" marL="0" rtl="0" algn="l">
              <a:spcBef>
                <a:spcPts val="0"/>
              </a:spcBef>
              <a:spcAft>
                <a:spcPts val="0"/>
              </a:spcAft>
              <a:buNone/>
            </a:pPr>
            <a:r>
              <a:rPr lang="en"/>
              <a:t>Project time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Pre-processing CA 3.08.3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	Fit the model</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	Make predictions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BOG / Class discussion CA 3.09.2,3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Imbalance/upsampling/ downsampling  CA 3.09.4</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Lab 9 - stretch - Imbalanced Data</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7642b13e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7642b13e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6a6026c3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6a6026c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7642b13e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7642b13e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7642b13e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7642b13e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7642b13e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a7642b13e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7642b13e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7642b13e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7642b13e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7642b13e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7642b13e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7642b13e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7642b13e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7642b13e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7642b13e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7642b13e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7642b13e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7642b13e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7642b13e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7642b13e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7642b13e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7642b13e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7642b13e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7642b13e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7642b13e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7642b13e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7642b13e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a7642b13e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a7642b13e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a7642b13e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7642b13eb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7642b13eb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7642b13e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7642b13e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7642b13eb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7642b13eb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7642b13eb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7642b13eb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7642b13e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7642b13e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Tomorrow </a:t>
            </a:r>
            <a:endParaRPr/>
          </a:p>
          <a:p>
            <a:pPr indent="0" lvl="0" marL="0" rtl="0" algn="l">
              <a:spcBef>
                <a:spcPts val="0"/>
              </a:spcBef>
              <a:spcAft>
                <a:spcPts val="0"/>
              </a:spcAft>
              <a:buNone/>
            </a:pPr>
            <a:r>
              <a:rPr b="1" lang="en"/>
              <a:t>More on joins multiple tables</a:t>
            </a:r>
            <a:endParaRPr b="1"/>
          </a:p>
          <a:p>
            <a:pPr indent="0" lvl="0" marL="0" rtl="0" algn="l">
              <a:spcBef>
                <a:spcPts val="0"/>
              </a:spcBef>
              <a:spcAft>
                <a:spcPts val="0"/>
              </a:spcAft>
              <a:buNone/>
            </a:pPr>
            <a:r>
              <a:rPr b="1" i="1" lang="en" sz="1000">
                <a:solidFill>
                  <a:srgbClr val="222222"/>
                </a:solidFill>
                <a:latin typeface="Montserrat"/>
                <a:ea typeface="Montserrat"/>
                <a:cs typeface="Montserrat"/>
                <a:sym typeface="Montserrat"/>
              </a:rPr>
              <a:t>Stretch lecture:</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i="1" lang="en" sz="1000">
                <a:solidFill>
                  <a:srgbClr val="222222"/>
                </a:solidFill>
                <a:latin typeface="Montserrat"/>
                <a:ea typeface="Montserrat"/>
                <a:cs typeface="Montserrat"/>
                <a:sym typeface="Montserrat"/>
              </a:rPr>
              <a:t>- self joins and cross joins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QL comfort zone - class quiz /kahoot</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a:t>
            </a: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Lab SQL Self and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temporary tables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BOG - SQL views /stored procedures</a:t>
            </a:r>
            <a:endParaRPr i="1" sz="1000">
              <a:solidFill>
                <a:srgbClr val="222222"/>
              </a:solidFill>
              <a:latin typeface="Montserrat"/>
              <a:ea typeface="Montserrat"/>
              <a:cs typeface="Montserrat"/>
              <a:sym typeface="Montserra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a7642b13e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a7642b13e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7642b13eb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7642b13eb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7642b13eb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7642b13eb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7642b13eb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7642b13eb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7642b13eb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a7642b13eb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a7642b13e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a7642b13e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https://www.kaggle.com/utah12005/titanic-guided-by-a-confusion-matrix</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7642b13e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7642b13e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a7642b13e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a7642b13e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7642b13eb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7642b13eb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a7642b13e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a7642b13e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9f41b0d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9f41b0d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a7642b13eb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a7642b13eb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7642b13e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7642b13e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from spiegalhalter book - high accuracy of this simple rule - though naive - is just behind some more complex algorithms. Demonstrates the inadequcy of crude accuracy as a measure of performance. Random forest - best discrimination under ROC curve, probabilities from simple classication tree have the best brier score - no clear winner . table write up whiteboard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a7642b13eb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a7642b13e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en" sz="1050">
                <a:solidFill>
                  <a:schemeClr val="dk1"/>
                </a:solidFill>
              </a:rPr>
              <a:t>Our score slightly improved but not as much as we may have anticipated. By accounting for children, we regained 23 male children misclassified as victims. These passengers were transferred from false negatives to true positives.</a:t>
            </a:r>
            <a:endParaRPr sz="1050">
              <a:solidFill>
                <a:schemeClr val="dk1"/>
              </a:solidFill>
            </a:endParaRPr>
          </a:p>
          <a:p>
            <a:pPr indent="0" lvl="0" marL="0" rtl="0" algn="l">
              <a:lnSpc>
                <a:spcPct val="170000"/>
              </a:lnSpc>
              <a:spcBef>
                <a:spcPts val="900"/>
              </a:spcBef>
              <a:spcAft>
                <a:spcPts val="1200"/>
              </a:spcAft>
              <a:buNone/>
            </a:pPr>
            <a:r>
              <a:rPr lang="en" sz="1050">
                <a:solidFill>
                  <a:schemeClr val="dk1"/>
                </a:solidFill>
              </a:rPr>
              <a:t>At the same time, our improvements were offset by an increase in false positives. Not all children survived. To account for this increase, we need to add dimension to our model</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a7642b13e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a7642b13e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050">
                <a:solidFill>
                  <a:schemeClr val="dk1"/>
                </a:solidFill>
              </a:rPr>
              <a:t>Our score improved again. Given the low survival rate in class 3, we increased our true negatives and reduced our false positives. We're now accounting for women and children who died in class 3. However, our false negatives are back up again. And our F1 decreased. Contrary to our model's assertion, not all class 3 passengers died.Can we find something in our data to account for surviving class 3 passengers?It's tricky.First, surviving class 3 passengers were very lucky. All other passengers had more time, more access and less people to compete with for a seat in the lifeboats. We can't generalize what's largely attributable to chance.Second, whatever feature we identify to account for surviving class 3 passengers needs to apply to class 1 and 2 passengers as well. If not, we'll trade false negatives between features.We need a featured shared by all passengers to more accurately account for passengers in class 3</a:t>
            </a:r>
            <a:endParaRPr sz="1050">
              <a:solidFill>
                <a:schemeClr val="dk1"/>
              </a:solidFill>
            </a:endParaRPr>
          </a:p>
          <a:p>
            <a:pPr indent="0" lvl="0" marL="0" rtl="0" algn="l">
              <a:lnSpc>
                <a:spcPct val="170000"/>
              </a:lnSpc>
              <a:spcBef>
                <a:spcPts val="900"/>
              </a:spcBef>
              <a:spcAft>
                <a:spcPts val="1200"/>
              </a:spcAft>
              <a:buNone/>
            </a:pPr>
            <a:r>
              <a:t/>
            </a:r>
            <a:endParaRPr sz="105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a7642b13e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a7642b13e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050">
              <a:solidFill>
                <a:schemeClr val="dk1"/>
              </a:solidFill>
            </a:endParaRPr>
          </a:p>
          <a:p>
            <a:pPr indent="0" lvl="0" marL="0" rtl="0" algn="l">
              <a:lnSpc>
                <a:spcPct val="170000"/>
              </a:lnSpc>
              <a:spcBef>
                <a:spcPts val="900"/>
              </a:spcBef>
              <a:spcAft>
                <a:spcPts val="1200"/>
              </a:spcAft>
              <a:buNone/>
            </a:pPr>
            <a:r>
              <a:t/>
            </a:r>
            <a:endParaRPr sz="105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a7642b13e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a7642b13e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050">
                <a:solidFill>
                  <a:schemeClr val="dk1"/>
                </a:solidFill>
              </a:rPr>
              <a:t>Had to create a feature called family based on surname etc , </a:t>
            </a:r>
            <a:r>
              <a:rPr lang="en" sz="1050">
                <a:solidFill>
                  <a:schemeClr val="dk1"/>
                </a:solidFill>
                <a:highlight>
                  <a:srgbClr val="FFFFFF"/>
                </a:highlight>
              </a:rPr>
              <a:t>By accounting for perishing mothers/wives, we greatly improved our accuracy and reduced our false positives. It makes sense our model reduces false positives since we're making connections between people who likely died. The trade off between false positive and true negative is likely male children traveling in class 3 who we misclassified as survivors.</a:t>
            </a:r>
            <a:endParaRPr sz="1050">
              <a:solidFill>
                <a:schemeClr val="dk1"/>
              </a:solidFill>
            </a:endParaRPr>
          </a:p>
          <a:p>
            <a:pPr indent="0" lvl="0" marL="0" rtl="0" algn="l">
              <a:lnSpc>
                <a:spcPct val="170000"/>
              </a:lnSpc>
              <a:spcBef>
                <a:spcPts val="900"/>
              </a:spcBef>
              <a:spcAft>
                <a:spcPts val="1200"/>
              </a:spcAft>
              <a:buNone/>
            </a:pPr>
            <a:r>
              <a:t/>
            </a:r>
            <a:endParaRPr sz="1050">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7642b13e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7642b13e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050">
                <a:solidFill>
                  <a:schemeClr val="dk1"/>
                </a:solidFill>
                <a:highlight>
                  <a:srgbClr val="FFFFFF"/>
                </a:highlight>
              </a:rPr>
              <a:t>By connecting male survivors (surviving_father_husband) with their families, we reduced our false negatives. The trade off between false negative and true positives is likely the male adults and male children in class 3 we misclassified as victims.</a:t>
            </a:r>
            <a:endParaRPr sz="1050">
              <a:solidFill>
                <a:schemeClr val="dk1"/>
              </a:solidFill>
            </a:endParaRPr>
          </a:p>
          <a:p>
            <a:pPr indent="0" lvl="0" marL="0" rtl="0" algn="l">
              <a:lnSpc>
                <a:spcPct val="170000"/>
              </a:lnSpc>
              <a:spcBef>
                <a:spcPts val="900"/>
              </a:spcBef>
              <a:spcAft>
                <a:spcPts val="1200"/>
              </a:spcAft>
              <a:buNone/>
            </a:pPr>
            <a:r>
              <a:t/>
            </a:r>
            <a:endParaRPr sz="105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7642b13eb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7642b13eb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1200"/>
              </a:spcAft>
              <a:buNone/>
            </a:pPr>
            <a:r>
              <a:t/>
            </a:r>
            <a:endParaRPr sz="1050">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7642b13eb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a7642b13e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1200"/>
              </a:spcAft>
              <a:buNone/>
            </a:pPr>
            <a:r>
              <a:t/>
            </a:r>
            <a:endParaRPr sz="105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b994a55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b994a55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9f41b0d9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9f41b0d9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3" name="Shape 63"/>
        <p:cNvGrpSpPr/>
        <p:nvPr/>
      </p:nvGrpSpPr>
      <p:grpSpPr>
        <a:xfrm>
          <a:off x="0" y="0"/>
          <a:ext cx="0" cy="0"/>
          <a:chOff x="0" y="0"/>
          <a:chExt cx="0" cy="0"/>
        </a:xfrm>
      </p:grpSpPr>
      <p:sp>
        <p:nvSpPr>
          <p:cNvPr id="64" name="Google Shape;64;p1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6" name="Shape 66"/>
        <p:cNvGrpSpPr/>
        <p:nvPr/>
      </p:nvGrpSpPr>
      <p:grpSpPr>
        <a:xfrm>
          <a:off x="0" y="0"/>
          <a:ext cx="0" cy="0"/>
          <a:chOff x="0" y="0"/>
          <a:chExt cx="0" cy="0"/>
        </a:xfrm>
      </p:grpSpPr>
      <p:sp>
        <p:nvSpPr>
          <p:cNvPr id="67" name="Google Shape;67;p17"/>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1" name="Shape 71"/>
        <p:cNvGrpSpPr/>
        <p:nvPr/>
      </p:nvGrpSpPr>
      <p:grpSpPr>
        <a:xfrm>
          <a:off x="0" y="0"/>
          <a:ext cx="0" cy="0"/>
          <a:chOff x="0" y="0"/>
          <a:chExt cx="0" cy="0"/>
        </a:xfrm>
      </p:grpSpPr>
      <p:sp>
        <p:nvSpPr>
          <p:cNvPr id="72" name="Google Shape;72;p1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78" name="Shape 78"/>
        <p:cNvGrpSpPr/>
        <p:nvPr/>
      </p:nvGrpSpPr>
      <p:grpSpPr>
        <a:xfrm>
          <a:off x="0" y="0"/>
          <a:ext cx="0" cy="0"/>
          <a:chOff x="0" y="0"/>
          <a:chExt cx="0" cy="0"/>
        </a:xfrm>
      </p:grpSpPr>
      <p:sp>
        <p:nvSpPr>
          <p:cNvPr id="79" name="Google Shape;79;p2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Google Shape;82;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3" name="Shape 83"/>
        <p:cNvGrpSpPr/>
        <p:nvPr/>
      </p:nvGrpSpPr>
      <p:grpSpPr>
        <a:xfrm>
          <a:off x="0" y="0"/>
          <a:ext cx="0" cy="0"/>
          <a:chOff x="0" y="0"/>
          <a:chExt cx="0" cy="0"/>
        </a:xfrm>
      </p:grpSpPr>
      <p:sp>
        <p:nvSpPr>
          <p:cNvPr id="84" name="Google Shape;84;p2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6" name="Shape 86"/>
        <p:cNvGrpSpPr/>
        <p:nvPr/>
      </p:nvGrpSpPr>
      <p:grpSpPr>
        <a:xfrm>
          <a:off x="0" y="0"/>
          <a:ext cx="0" cy="0"/>
          <a:chOff x="0" y="0"/>
          <a:chExt cx="0" cy="0"/>
        </a:xfrm>
      </p:grpSpPr>
      <p:sp>
        <p:nvSpPr>
          <p:cNvPr id="87" name="Google Shape;87;p22"/>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1" name="Shape 91"/>
        <p:cNvGrpSpPr/>
        <p:nvPr/>
      </p:nvGrpSpPr>
      <p:grpSpPr>
        <a:xfrm>
          <a:off x="0" y="0"/>
          <a:ext cx="0" cy="0"/>
          <a:chOff x="0" y="0"/>
          <a:chExt cx="0" cy="0"/>
        </a:xfrm>
      </p:grpSpPr>
      <p:sp>
        <p:nvSpPr>
          <p:cNvPr id="92" name="Google Shape;92;p2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5" name="Shape 95"/>
        <p:cNvGrpSpPr/>
        <p:nvPr/>
      </p:nvGrpSpPr>
      <p:grpSpPr>
        <a:xfrm>
          <a:off x="0" y="0"/>
          <a:ext cx="0" cy="0"/>
          <a:chOff x="0" y="0"/>
          <a:chExt cx="0" cy="0"/>
        </a:xfrm>
      </p:grpSpPr>
      <p:sp>
        <p:nvSpPr>
          <p:cNvPr id="96" name="Google Shape;96;p2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29.jpg"/><Relationship Id="rId5"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jpg"/><Relationship Id="rId9" Type="http://schemas.openxmlformats.org/officeDocument/2006/relationships/hyperlink" Target="https://www.sqlshack.com/sql-cross-join-with-examples/" TargetMode="External"/><Relationship Id="rId5" Type="http://schemas.openxmlformats.org/officeDocument/2006/relationships/image" Target="../media/image8.jpg"/><Relationship Id="rId6" Type="http://schemas.openxmlformats.org/officeDocument/2006/relationships/image" Target="../media/image26.jpg"/><Relationship Id="rId7" Type="http://schemas.openxmlformats.org/officeDocument/2006/relationships/hyperlink" Target="https://www.sqlservertutorial.net/sql-server-basics/sql-server-self-join/" TargetMode="External"/><Relationship Id="rId8" Type="http://schemas.openxmlformats.org/officeDocument/2006/relationships/hyperlink" Target="https://www.w3schools.com/sql/sql_join_self.as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hyperlink" Target="https://www.sqlservertutorial.net/sql-server-basics/sql-server-self-join/" TargetMode="External"/><Relationship Id="rId7"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hyperlink" Target="https://www.sqlservertutorial.net/sql-server-basics/sql-server-self-join/" TargetMode="External"/><Relationship Id="rId7"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hyperlink" Target="https://towardsdatascience.com/linear-regression-the-basics-4daad1aeb84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8.jpg"/><Relationship Id="rId5" Type="http://schemas.openxmlformats.org/officeDocument/2006/relationships/image" Target="../media/image30.jpg"/><Relationship Id="rId6" Type="http://schemas.openxmlformats.org/officeDocument/2006/relationships/image" Target="../media/image33.png"/><Relationship Id="rId7"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4.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2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4.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hyperlink" Target="https://scikit-learn.org/stable/auto_examples/model_selection/plot_confusion_matrix.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 Id="rId4" Type="http://schemas.openxmlformats.org/officeDocument/2006/relationships/image" Target="../media/image4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4.png"/><Relationship Id="rId4"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4.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4.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4.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4.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4.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4.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4.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4.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4.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nvSpPr>
        <p:spPr>
          <a:xfrm>
            <a:off x="1950075" y="3678200"/>
            <a:ext cx="54510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3 - SQL joins, Sub Queries, ML- Classification, Regression</a:t>
            </a:r>
            <a:endParaRPr sz="1200">
              <a:solidFill>
                <a:srgbClr val="434343"/>
              </a:solidFill>
              <a:latin typeface="Montserrat Medium"/>
              <a:ea typeface="Montserrat Medium"/>
              <a:cs typeface="Montserrat Medium"/>
              <a:sym typeface="Montserrat Medium"/>
            </a:endParaRPr>
          </a:p>
        </p:txBody>
      </p:sp>
      <p:pic>
        <p:nvPicPr>
          <p:cNvPr id="105" name="Google Shape;105;p26"/>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106" name="Google Shape;106;p26"/>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107" name="Google Shape;107;p26"/>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NOV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109" name="Google Shape;109;p26"/>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5"/>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5"/>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78" name="Google Shape;178;p35"/>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79" name="Google Shape;179;p35"/>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80" name="Google Shape;180;p35"/>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81" name="Google Shape;181;p35"/>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82" name="Google Shape;182;p35"/>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kata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10am 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Icebreaker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Window functions - CA 3.2.2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12:00 - 13:00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83" name="Google Shape;183;p35"/>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84" name="Google Shape;184;p35"/>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100">
                <a:latin typeface="Montserrat"/>
                <a:ea typeface="Montserrat"/>
                <a:cs typeface="Montserrat"/>
                <a:sym typeface="Montserrat"/>
              </a:rPr>
              <a:t>Guest lecture 1pm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BOG - SQL views /stored procedures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Temporary tables - CA 3.2.3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u="sng">
                <a:solidFill>
                  <a:schemeClr val="accent5"/>
                </a:solidFill>
                <a:latin typeface="Montserrat"/>
                <a:ea typeface="Montserrat"/>
                <a:cs typeface="Montserrat"/>
                <a:sym typeface="Montserrat"/>
                <a:hlinkClick r:id="rId7">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 Self Joins - </a:t>
            </a:r>
            <a:r>
              <a:rPr b="1" lang="en" sz="1000">
                <a:solidFill>
                  <a:srgbClr val="222222"/>
                </a:solidFill>
                <a:latin typeface="Montserrat"/>
                <a:ea typeface="Montserrat"/>
                <a:cs typeface="Montserrat"/>
                <a:sym typeface="Montserrat"/>
              </a:rPr>
              <a:t> </a:t>
            </a:r>
            <a:r>
              <a:rPr b="1" lang="en" sz="1000" u="sng">
                <a:solidFill>
                  <a:schemeClr val="hlink"/>
                </a:solidFill>
                <a:latin typeface="Montserrat"/>
                <a:ea typeface="Montserrat"/>
                <a:cs typeface="Montserrat"/>
                <a:sym typeface="Montserrat"/>
                <a:hlinkClick r:id="rId8"/>
              </a:rPr>
              <a:t>w3 schools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 Cartesian product &amp; cross joins-</a:t>
            </a:r>
            <a:r>
              <a:rPr lang="en" sz="1000">
                <a:solidFill>
                  <a:srgbClr val="222222"/>
                </a:solidFill>
                <a:latin typeface="Montserrat"/>
                <a:ea typeface="Montserrat"/>
                <a:cs typeface="Montserrat"/>
                <a:sym typeface="Montserrat"/>
              </a:rPr>
              <a:t> </a:t>
            </a:r>
            <a:r>
              <a:rPr b="1" lang="en" sz="1000" u="sng">
                <a:solidFill>
                  <a:schemeClr val="hlink"/>
                </a:solidFill>
                <a:latin typeface="Montserrat"/>
                <a:ea typeface="Montserrat"/>
                <a:cs typeface="Montserrat"/>
                <a:sym typeface="Montserrat"/>
                <a:hlinkClick r:id="rId9"/>
              </a:rPr>
              <a:t>example with menu</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Self contained sub queries- CA 3.4.4</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Sub queries +where -CA 3.5.1,2,3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20 mins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185" name="Google Shape;185;p35"/>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s</a:t>
            </a:r>
            <a:r>
              <a:rPr i="1" lang="en" sz="1000">
                <a:solidFill>
                  <a:srgbClr val="222222"/>
                </a:solidFill>
                <a:latin typeface="Montserrat"/>
                <a:ea typeface="Montserrat"/>
                <a:cs typeface="Montserrat"/>
                <a:sym typeface="Montserrat"/>
              </a:rPr>
              <a:t>tretch - Lab SQL self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Skip lab on normalisation! </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	</a:t>
            </a:r>
            <a:r>
              <a:rPr b="1" lang="en" sz="1000">
                <a:solidFill>
                  <a:srgbClr val="222222"/>
                </a:solidFill>
                <a:latin typeface="Montserrat"/>
                <a:ea typeface="Montserrat"/>
                <a:cs typeface="Montserrat"/>
                <a:sym typeface="Montserrat"/>
              </a:rPr>
              <a:t>Lab SQL subqueries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6"/>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191" name="Google Shape;191;p36"/>
          <p:cNvPicPr preferRelativeResize="0"/>
          <p:nvPr/>
        </p:nvPicPr>
        <p:blipFill>
          <a:blip r:embed="rId4">
            <a:alphaModFix/>
          </a:blip>
          <a:stretch>
            <a:fillRect/>
          </a:stretch>
        </p:blipFill>
        <p:spPr>
          <a:xfrm>
            <a:off x="276176" y="1158450"/>
            <a:ext cx="8994125" cy="231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7"/>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197" name="Google Shape;197;p37"/>
          <p:cNvPicPr preferRelativeResize="0"/>
          <p:nvPr/>
        </p:nvPicPr>
        <p:blipFill>
          <a:blip r:embed="rId4">
            <a:alphaModFix/>
          </a:blip>
          <a:stretch>
            <a:fillRect/>
          </a:stretch>
        </p:blipFill>
        <p:spPr>
          <a:xfrm>
            <a:off x="3227225" y="1083275"/>
            <a:ext cx="5235575" cy="3502050"/>
          </a:xfrm>
          <a:prstGeom prst="rect">
            <a:avLst/>
          </a:prstGeom>
          <a:noFill/>
          <a:ln>
            <a:noFill/>
          </a:ln>
        </p:spPr>
      </p:pic>
      <p:sp>
        <p:nvSpPr>
          <p:cNvPr id="198" name="Google Shape;198;p37"/>
          <p:cNvSpPr txBox="1"/>
          <p:nvPr/>
        </p:nvSpPr>
        <p:spPr>
          <a:xfrm>
            <a:off x="535975" y="1194200"/>
            <a:ext cx="2238000" cy="3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SUM(sale)</a:t>
            </a:r>
            <a:endParaRPr/>
          </a:p>
          <a:p>
            <a:pPr indent="0" lvl="0" marL="0" rtl="0" algn="l">
              <a:spcBef>
                <a:spcPts val="0"/>
              </a:spcBef>
              <a:spcAft>
                <a:spcPts val="0"/>
              </a:spcAft>
              <a:buNone/>
            </a:pPr>
            <a:r>
              <a:rPr lang="en" u="sng"/>
              <a:t>OVER</a:t>
            </a:r>
            <a:r>
              <a:rPr lang="en"/>
              <a:t> (</a:t>
            </a:r>
            <a:endParaRPr/>
          </a:p>
          <a:p>
            <a:pPr indent="0" lvl="0" marL="0" rtl="0" algn="l">
              <a:spcBef>
                <a:spcPts val="0"/>
              </a:spcBef>
              <a:spcAft>
                <a:spcPts val="0"/>
              </a:spcAft>
              <a:buNone/>
            </a:pPr>
            <a:r>
              <a:rPr lang="en" u="sng"/>
              <a:t>Partition BY</a:t>
            </a:r>
            <a:r>
              <a:rPr lang="en"/>
              <a:t> fiscal_year)</a:t>
            </a:r>
            <a:endParaRPr/>
          </a:p>
          <a:p>
            <a:pPr indent="0" lvl="0" marL="0" rtl="0" algn="l">
              <a:spcBef>
                <a:spcPts val="0"/>
              </a:spcBef>
              <a:spcAft>
                <a:spcPts val="0"/>
              </a:spcAft>
              <a:buNone/>
            </a:pPr>
            <a:r>
              <a:rPr lang="en"/>
              <a:t>As ‘total_sales’</a:t>
            </a:r>
            <a:endParaRPr/>
          </a:p>
          <a:p>
            <a:pPr indent="0" lvl="0" marL="0" rtl="0" algn="l">
              <a:spcBef>
                <a:spcPts val="0"/>
              </a:spcBef>
              <a:spcAft>
                <a:spcPts val="0"/>
              </a:spcAft>
              <a:buNone/>
            </a:pPr>
            <a:r>
              <a:rPr lang="en"/>
              <a:t>From salestable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Aggregation eg SUM()</a:t>
            </a:r>
            <a:endParaRPr/>
          </a:p>
          <a:p>
            <a:pPr indent="0" lvl="0" marL="0" rtl="0" algn="l">
              <a:spcBef>
                <a:spcPts val="0"/>
              </a:spcBef>
              <a:spcAft>
                <a:spcPts val="0"/>
              </a:spcAft>
              <a:buNone/>
            </a:pPr>
            <a:r>
              <a:rPr b="1" lang="en"/>
              <a:t>OVER </a:t>
            </a:r>
            <a:endParaRPr/>
          </a:p>
          <a:p>
            <a:pPr indent="0" lvl="0" marL="0" rtl="0" algn="l">
              <a:spcBef>
                <a:spcPts val="0"/>
              </a:spcBef>
              <a:spcAft>
                <a:spcPts val="0"/>
              </a:spcAft>
              <a:buNone/>
            </a:pPr>
            <a:r>
              <a:rPr b="1" lang="en"/>
              <a:t>Partition </a:t>
            </a:r>
            <a:r>
              <a:rPr lang="en"/>
              <a:t>by fiscal_year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50">
                <a:solidFill>
                  <a:srgbClr val="DD4A68"/>
                </a:solidFill>
                <a:highlight>
                  <a:srgbClr val="F8F8F8"/>
                </a:highlight>
                <a:latin typeface="Courier New"/>
                <a:ea typeface="Courier New"/>
                <a:cs typeface="Courier New"/>
                <a:sym typeface="Courier New"/>
              </a:rPr>
              <a:t>SUM</a:t>
            </a:r>
            <a:r>
              <a:rPr lang="en" sz="1850">
                <a:solidFill>
                  <a:srgbClr val="999999"/>
                </a:solidFill>
                <a:highlight>
                  <a:srgbClr val="F8F8F8"/>
                </a:highlight>
                <a:latin typeface="Courier New"/>
                <a:ea typeface="Courier New"/>
                <a:cs typeface="Courier New"/>
                <a:sym typeface="Courier New"/>
              </a:rPr>
              <a:t>(</a:t>
            </a:r>
            <a:r>
              <a:rPr lang="en" sz="1850">
                <a:solidFill>
                  <a:schemeClr val="dk1"/>
                </a:solidFill>
                <a:highlight>
                  <a:srgbClr val="F8F8F8"/>
                </a:highlight>
                <a:latin typeface="Courier New"/>
                <a:ea typeface="Courier New"/>
                <a:cs typeface="Courier New"/>
                <a:sym typeface="Courier New"/>
              </a:rPr>
              <a:t>profit</a:t>
            </a:r>
            <a:r>
              <a:rPr lang="en" sz="1850">
                <a:solidFill>
                  <a:srgbClr val="999999"/>
                </a:solidFill>
                <a:highlight>
                  <a:srgbClr val="F8F8F8"/>
                </a:highlight>
                <a:latin typeface="Courier New"/>
                <a:ea typeface="Courier New"/>
                <a:cs typeface="Courier New"/>
                <a:sym typeface="Courier New"/>
              </a:rPr>
              <a:t>)</a:t>
            </a:r>
            <a:r>
              <a:rPr lang="en" sz="1850">
                <a:solidFill>
                  <a:schemeClr val="dk1"/>
                </a:solidFill>
                <a:highlight>
                  <a:srgbClr val="F8F8F8"/>
                </a:highlight>
                <a:latin typeface="Courier New"/>
                <a:ea typeface="Courier New"/>
                <a:cs typeface="Courier New"/>
                <a:sym typeface="Courier New"/>
              </a:rPr>
              <a:t> </a:t>
            </a:r>
            <a:r>
              <a:rPr lang="en" sz="1850">
                <a:solidFill>
                  <a:srgbClr val="0077AA"/>
                </a:solidFill>
                <a:highlight>
                  <a:srgbClr val="F8F8F8"/>
                </a:highlight>
                <a:latin typeface="Courier New"/>
                <a:ea typeface="Courier New"/>
                <a:cs typeface="Courier New"/>
                <a:sym typeface="Courier New"/>
              </a:rPr>
              <a:t>OVER</a:t>
            </a:r>
            <a:r>
              <a:rPr lang="en" sz="1850">
                <a:solidFill>
                  <a:srgbClr val="999999"/>
                </a:solidFill>
                <a:highlight>
                  <a:srgbClr val="F8F8F8"/>
                </a:highlight>
                <a:latin typeface="Courier New"/>
                <a:ea typeface="Courier New"/>
                <a:cs typeface="Courier New"/>
                <a:sym typeface="Courier New"/>
              </a:rPr>
              <a:t>(</a:t>
            </a:r>
            <a:r>
              <a:rPr lang="en" sz="1850">
                <a:solidFill>
                  <a:srgbClr val="0077AA"/>
                </a:solidFill>
                <a:highlight>
                  <a:srgbClr val="F8F8F8"/>
                </a:highlight>
                <a:latin typeface="Courier New"/>
                <a:ea typeface="Courier New"/>
                <a:cs typeface="Courier New"/>
                <a:sym typeface="Courier New"/>
              </a:rPr>
              <a:t>PARTITION</a:t>
            </a:r>
            <a:r>
              <a:rPr lang="en" sz="1850">
                <a:solidFill>
                  <a:schemeClr val="dk1"/>
                </a:solidFill>
                <a:highlight>
                  <a:srgbClr val="F8F8F8"/>
                </a:highlight>
                <a:latin typeface="Courier New"/>
                <a:ea typeface="Courier New"/>
                <a:cs typeface="Courier New"/>
                <a:sym typeface="Courier New"/>
              </a:rPr>
              <a:t> </a:t>
            </a:r>
            <a:r>
              <a:rPr lang="en" sz="1850">
                <a:solidFill>
                  <a:srgbClr val="0077AA"/>
                </a:solidFill>
                <a:highlight>
                  <a:srgbClr val="F8F8F8"/>
                </a:highlight>
                <a:latin typeface="Courier New"/>
                <a:ea typeface="Courier New"/>
                <a:cs typeface="Courier New"/>
                <a:sym typeface="Courier New"/>
              </a:rPr>
              <a:t>BY</a:t>
            </a:r>
            <a:r>
              <a:rPr lang="en" sz="1850">
                <a:solidFill>
                  <a:schemeClr val="dk1"/>
                </a:solidFill>
                <a:highlight>
                  <a:srgbClr val="F8F8F8"/>
                </a:highlight>
                <a:latin typeface="Courier New"/>
                <a:ea typeface="Courier New"/>
                <a:cs typeface="Courier New"/>
                <a:sym typeface="Courier New"/>
              </a:rPr>
              <a:t> country</a:t>
            </a:r>
            <a:r>
              <a:rPr lang="en" sz="1850">
                <a:solidFill>
                  <a:srgbClr val="999999"/>
                </a:solidFill>
                <a:highlight>
                  <a:srgbClr val="F8F8F8"/>
                </a:highlight>
                <a:latin typeface="Courier New"/>
                <a:ea typeface="Courier New"/>
                <a:cs typeface="Courier New"/>
                <a:sym typeface="Courier New"/>
              </a:rPr>
              <a:t>)</a:t>
            </a:r>
            <a:endParaRPr sz="2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8"/>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04" name="Google Shape;204;p38"/>
          <p:cNvPicPr preferRelativeResize="0"/>
          <p:nvPr/>
        </p:nvPicPr>
        <p:blipFill>
          <a:blip r:embed="rId4">
            <a:alphaModFix/>
          </a:blip>
          <a:stretch>
            <a:fillRect/>
          </a:stretch>
        </p:blipFill>
        <p:spPr>
          <a:xfrm>
            <a:off x="829425" y="1290125"/>
            <a:ext cx="7940650" cy="298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9"/>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sp>
        <p:nvSpPr>
          <p:cNvPr id="210" name="Google Shape;210;p39"/>
          <p:cNvSpPr txBox="1"/>
          <p:nvPr/>
        </p:nvSpPr>
        <p:spPr>
          <a:xfrm>
            <a:off x="693000" y="1286525"/>
            <a:ext cx="7758000" cy="312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Window = “Partition” (PARTITION BY)  + “Ordering” (ORDER BY) +  “Frame” (ROW/RANGE)</a:t>
            </a:r>
            <a:endParaRPr sz="16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OVER defines the set where the function will be applied</a:t>
            </a:r>
            <a:endParaRPr sz="16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OVER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PARTITION BY -&gt; Divides the set in “chunks” where the function is applied independently (similar to  GROUP BY)</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ORDER BY -&gt; How to sort the elements within the partition</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ROW or RANGE -&gt; Set “boundaries” within each “chunk”</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 [AS alias]</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4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WINDOW = </a:t>
            </a:r>
            <a:r>
              <a:rPr b="1" lang="en" sz="2100">
                <a:solidFill>
                  <a:srgbClr val="FF0000"/>
                </a:solidFill>
                <a:latin typeface="Montserrat"/>
                <a:ea typeface="Montserrat"/>
                <a:cs typeface="Montserrat"/>
                <a:sym typeface="Montserrat"/>
              </a:rPr>
              <a:t>PARTITION</a:t>
            </a:r>
            <a:r>
              <a:rPr b="1" lang="en" sz="2100">
                <a:solidFill>
                  <a:srgbClr val="434343"/>
                </a:solidFill>
                <a:latin typeface="Montserrat"/>
                <a:ea typeface="Montserrat"/>
                <a:cs typeface="Montserrat"/>
                <a:sym typeface="Montserrat"/>
              </a:rPr>
              <a:t> + </a:t>
            </a:r>
            <a:r>
              <a:rPr b="1" lang="en" sz="2100">
                <a:solidFill>
                  <a:srgbClr val="93C47D"/>
                </a:solidFill>
                <a:latin typeface="Montserrat"/>
                <a:ea typeface="Montserrat"/>
                <a:cs typeface="Montserrat"/>
                <a:sym typeface="Montserrat"/>
              </a:rPr>
              <a:t>ORDER</a:t>
            </a:r>
            <a:r>
              <a:rPr b="1" lang="en" sz="2100">
                <a:solidFill>
                  <a:srgbClr val="434343"/>
                </a:solidFill>
                <a:latin typeface="Montserrat"/>
                <a:ea typeface="Montserrat"/>
                <a:cs typeface="Montserrat"/>
                <a:sym typeface="Montserrat"/>
              </a:rPr>
              <a:t> + </a:t>
            </a:r>
            <a:r>
              <a:rPr b="1" lang="en" sz="2100">
                <a:solidFill>
                  <a:srgbClr val="2DC5FA"/>
                </a:solidFill>
                <a:latin typeface="Montserrat"/>
                <a:ea typeface="Montserrat"/>
                <a:cs typeface="Montserrat"/>
                <a:sym typeface="Montserrat"/>
              </a:rPr>
              <a:t>FRAME</a:t>
            </a:r>
            <a:endParaRPr b="0" i="0" sz="2100" u="none" cap="none" strike="noStrike">
              <a:solidFill>
                <a:srgbClr val="2DC5FA"/>
              </a:solidFill>
              <a:latin typeface="Montserrat"/>
              <a:ea typeface="Montserrat"/>
              <a:cs typeface="Montserrat"/>
              <a:sym typeface="Montserrat"/>
            </a:endParaRPr>
          </a:p>
        </p:txBody>
      </p:sp>
      <p:sp>
        <p:nvSpPr>
          <p:cNvPr id="216" name="Google Shape;216;p4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17" name="Google Shape;217;p40"/>
          <p:cNvSpPr/>
          <p:nvPr/>
        </p:nvSpPr>
        <p:spPr>
          <a:xfrm>
            <a:off x="738200" y="1726400"/>
            <a:ext cx="3297900" cy="2655000"/>
          </a:xfrm>
          <a:prstGeom prst="rect">
            <a:avLst/>
          </a:prstGeom>
          <a:noFill/>
          <a:ln cap="flat" cmpd="sng" w="28575">
            <a:solidFill>
              <a:srgbClr val="595959"/>
            </a:solidFill>
            <a:prstDash val="solid"/>
            <a:round/>
            <a:headEnd len="sm" w="sm" type="none"/>
            <a:tailEnd len="sm" w="sm" type="none"/>
          </a:ln>
          <a:effectLst>
            <a:outerShdw blurRad="57150" rotWithShape="0" algn="bl" dir="672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0"/>
          <p:cNvSpPr/>
          <p:nvPr/>
        </p:nvSpPr>
        <p:spPr>
          <a:xfrm>
            <a:off x="4853000" y="1726400"/>
            <a:ext cx="3297900" cy="2655000"/>
          </a:xfrm>
          <a:prstGeom prst="rect">
            <a:avLst/>
          </a:prstGeom>
          <a:noFill/>
          <a:ln cap="flat" cmpd="sng" w="28575">
            <a:solidFill>
              <a:srgbClr val="595959"/>
            </a:solidFill>
            <a:prstDash val="solid"/>
            <a:round/>
            <a:headEnd len="sm" w="sm" type="none"/>
            <a:tailEnd len="sm" w="sm" type="none"/>
          </a:ln>
          <a:effectLst>
            <a:outerShdw blurRad="57150" rotWithShape="0" algn="bl" dir="672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40"/>
          <p:cNvCxnSpPr>
            <a:stCxn id="217" idx="3"/>
            <a:endCxn id="218" idx="1"/>
          </p:cNvCxnSpPr>
          <p:nvPr/>
        </p:nvCxnSpPr>
        <p:spPr>
          <a:xfrm>
            <a:off x="4036100" y="3053900"/>
            <a:ext cx="816900" cy="0"/>
          </a:xfrm>
          <a:prstGeom prst="straightConnector1">
            <a:avLst/>
          </a:prstGeom>
          <a:noFill/>
          <a:ln cap="flat" cmpd="sng" w="28575">
            <a:solidFill>
              <a:srgbClr val="595959"/>
            </a:solidFill>
            <a:prstDash val="solid"/>
            <a:round/>
            <a:headEnd len="med" w="med" type="none"/>
            <a:tailEnd len="med" w="med" type="triangle"/>
          </a:ln>
        </p:spPr>
      </p:cxnSp>
      <p:sp>
        <p:nvSpPr>
          <p:cNvPr id="220" name="Google Shape;220;p40"/>
          <p:cNvSpPr/>
          <p:nvPr/>
        </p:nvSpPr>
        <p:spPr>
          <a:xfrm>
            <a:off x="4869650" y="1738325"/>
            <a:ext cx="1333500" cy="126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0"/>
          <p:cNvSpPr/>
          <p:nvPr/>
        </p:nvSpPr>
        <p:spPr>
          <a:xfrm>
            <a:off x="4869650" y="3000425"/>
            <a:ext cx="1333500" cy="138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0"/>
          <p:cNvSpPr/>
          <p:nvPr/>
        </p:nvSpPr>
        <p:spPr>
          <a:xfrm>
            <a:off x="6205525" y="1738325"/>
            <a:ext cx="1333500" cy="12621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0"/>
          <p:cNvSpPr/>
          <p:nvPr/>
        </p:nvSpPr>
        <p:spPr>
          <a:xfrm>
            <a:off x="6205525" y="2998006"/>
            <a:ext cx="1333500" cy="13809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0"/>
          <p:cNvSpPr/>
          <p:nvPr/>
        </p:nvSpPr>
        <p:spPr>
          <a:xfrm>
            <a:off x="7560475" y="1738325"/>
            <a:ext cx="590400" cy="7113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0"/>
          <p:cNvSpPr/>
          <p:nvPr/>
        </p:nvSpPr>
        <p:spPr>
          <a:xfrm>
            <a:off x="7560475" y="2424125"/>
            <a:ext cx="590400" cy="5835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0"/>
          <p:cNvSpPr/>
          <p:nvPr/>
        </p:nvSpPr>
        <p:spPr>
          <a:xfrm>
            <a:off x="7560475" y="3033725"/>
            <a:ext cx="590400" cy="5835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0"/>
          <p:cNvSpPr/>
          <p:nvPr/>
        </p:nvSpPr>
        <p:spPr>
          <a:xfrm>
            <a:off x="7560475" y="3617225"/>
            <a:ext cx="590400" cy="7620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0"/>
          <p:cNvSpPr/>
          <p:nvPr/>
        </p:nvSpPr>
        <p:spPr>
          <a:xfrm>
            <a:off x="8143875" y="1726419"/>
            <a:ext cx="492900" cy="2655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0"/>
          <p:cNvSpPr txBox="1"/>
          <p:nvPr/>
        </p:nvSpPr>
        <p:spPr>
          <a:xfrm>
            <a:off x="5038725" y="23145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Partition</a:t>
            </a:r>
            <a:endParaRPr/>
          </a:p>
        </p:txBody>
      </p:sp>
      <p:sp>
        <p:nvSpPr>
          <p:cNvPr id="230" name="Google Shape;230;p40"/>
          <p:cNvSpPr txBox="1"/>
          <p:nvPr/>
        </p:nvSpPr>
        <p:spPr>
          <a:xfrm>
            <a:off x="5038725" y="35337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Partition</a:t>
            </a:r>
            <a:endParaRPr/>
          </a:p>
        </p:txBody>
      </p:sp>
      <p:cxnSp>
        <p:nvCxnSpPr>
          <p:cNvPr id="231" name="Google Shape;231;p40"/>
          <p:cNvCxnSpPr/>
          <p:nvPr/>
        </p:nvCxnSpPr>
        <p:spPr>
          <a:xfrm>
            <a:off x="6893725" y="2164550"/>
            <a:ext cx="0" cy="738300"/>
          </a:xfrm>
          <a:prstGeom prst="straightConnector1">
            <a:avLst/>
          </a:prstGeom>
          <a:noFill/>
          <a:ln cap="flat" cmpd="sng" w="28575">
            <a:solidFill>
              <a:srgbClr val="595959"/>
            </a:solidFill>
            <a:prstDash val="solid"/>
            <a:round/>
            <a:headEnd len="med" w="med" type="none"/>
            <a:tailEnd len="med" w="med" type="triangle"/>
          </a:ln>
        </p:spPr>
      </p:cxnSp>
      <p:cxnSp>
        <p:nvCxnSpPr>
          <p:cNvPr id="232" name="Google Shape;232;p40"/>
          <p:cNvCxnSpPr/>
          <p:nvPr/>
        </p:nvCxnSpPr>
        <p:spPr>
          <a:xfrm>
            <a:off x="6893725" y="3459950"/>
            <a:ext cx="0" cy="738300"/>
          </a:xfrm>
          <a:prstGeom prst="straightConnector1">
            <a:avLst/>
          </a:prstGeom>
          <a:noFill/>
          <a:ln cap="flat" cmpd="sng" w="28575">
            <a:solidFill>
              <a:srgbClr val="595959"/>
            </a:solidFill>
            <a:prstDash val="solid"/>
            <a:round/>
            <a:headEnd len="med" w="med" type="none"/>
            <a:tailEnd len="med" w="med" type="triangle"/>
          </a:ln>
        </p:spPr>
      </p:cxnSp>
      <p:sp>
        <p:nvSpPr>
          <p:cNvPr id="233" name="Google Shape;233;p40"/>
          <p:cNvSpPr txBox="1"/>
          <p:nvPr/>
        </p:nvSpPr>
        <p:spPr>
          <a:xfrm>
            <a:off x="6486525" y="17811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234" name="Google Shape;234;p40"/>
          <p:cNvSpPr txBox="1"/>
          <p:nvPr/>
        </p:nvSpPr>
        <p:spPr>
          <a:xfrm>
            <a:off x="6486525" y="30765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235" name="Google Shape;235;p40"/>
          <p:cNvSpPr txBox="1"/>
          <p:nvPr/>
        </p:nvSpPr>
        <p:spPr>
          <a:xfrm>
            <a:off x="7553325" y="17811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Frame</a:t>
            </a:r>
            <a:endParaRPr/>
          </a:p>
        </p:txBody>
      </p:sp>
      <p:sp>
        <p:nvSpPr>
          <p:cNvPr id="236" name="Google Shape;236;p40"/>
          <p:cNvSpPr txBox="1"/>
          <p:nvPr/>
        </p:nvSpPr>
        <p:spPr>
          <a:xfrm>
            <a:off x="7553325" y="30003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Frame</a:t>
            </a:r>
            <a:endParaRPr/>
          </a:p>
        </p:txBody>
      </p:sp>
      <p:cxnSp>
        <p:nvCxnSpPr>
          <p:cNvPr id="237" name="Google Shape;237;p40"/>
          <p:cNvCxnSpPr/>
          <p:nvPr/>
        </p:nvCxnSpPr>
        <p:spPr>
          <a:xfrm>
            <a:off x="7841450" y="2264575"/>
            <a:ext cx="0" cy="345300"/>
          </a:xfrm>
          <a:prstGeom prst="straightConnector1">
            <a:avLst/>
          </a:prstGeom>
          <a:noFill/>
          <a:ln cap="flat" cmpd="sng" w="28575">
            <a:solidFill>
              <a:srgbClr val="2DC5FA"/>
            </a:solidFill>
            <a:prstDash val="solid"/>
            <a:round/>
            <a:headEnd len="med" w="med" type="none"/>
            <a:tailEnd len="med" w="med" type="triangle"/>
          </a:ln>
        </p:spPr>
      </p:cxnSp>
      <p:cxnSp>
        <p:nvCxnSpPr>
          <p:cNvPr id="238" name="Google Shape;238;p40"/>
          <p:cNvCxnSpPr/>
          <p:nvPr/>
        </p:nvCxnSpPr>
        <p:spPr>
          <a:xfrm>
            <a:off x="7841450" y="3483775"/>
            <a:ext cx="0" cy="345300"/>
          </a:xfrm>
          <a:prstGeom prst="straightConnector1">
            <a:avLst/>
          </a:prstGeom>
          <a:noFill/>
          <a:ln cap="flat" cmpd="sng" w="28575">
            <a:solidFill>
              <a:srgbClr val="2DC5FA"/>
            </a:solidFill>
            <a:prstDash val="solid"/>
            <a:round/>
            <a:headEnd len="med" w="med" type="none"/>
            <a:tailEnd len="med" w="med" type="triangle"/>
          </a:ln>
        </p:spPr>
      </p:cxnSp>
      <p:sp>
        <p:nvSpPr>
          <p:cNvPr id="239" name="Google Shape;239;p40"/>
          <p:cNvSpPr txBox="1"/>
          <p:nvPr/>
        </p:nvSpPr>
        <p:spPr>
          <a:xfrm>
            <a:off x="7934325" y="13239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col</a:t>
            </a:r>
            <a:endParaRPr/>
          </a:p>
        </p:txBody>
      </p:sp>
      <p:cxnSp>
        <p:nvCxnSpPr>
          <p:cNvPr id="240" name="Google Shape;240;p40"/>
          <p:cNvCxnSpPr/>
          <p:nvPr/>
        </p:nvCxnSpPr>
        <p:spPr>
          <a:xfrm>
            <a:off x="8241500" y="1881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41" name="Google Shape;241;p40"/>
          <p:cNvCxnSpPr/>
          <p:nvPr/>
        </p:nvCxnSpPr>
        <p:spPr>
          <a:xfrm>
            <a:off x="8241500" y="2033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42" name="Google Shape;242;p40"/>
          <p:cNvCxnSpPr/>
          <p:nvPr/>
        </p:nvCxnSpPr>
        <p:spPr>
          <a:xfrm>
            <a:off x="8241500" y="2186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43" name="Google Shape;243;p40"/>
          <p:cNvCxnSpPr/>
          <p:nvPr/>
        </p:nvCxnSpPr>
        <p:spPr>
          <a:xfrm>
            <a:off x="8241500" y="2338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44" name="Google Shape;244;p40"/>
          <p:cNvCxnSpPr/>
          <p:nvPr/>
        </p:nvCxnSpPr>
        <p:spPr>
          <a:xfrm>
            <a:off x="8241500" y="2490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45" name="Google Shape;245;p40"/>
          <p:cNvCxnSpPr/>
          <p:nvPr/>
        </p:nvCxnSpPr>
        <p:spPr>
          <a:xfrm>
            <a:off x="8241500" y="2643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46" name="Google Shape;246;p40"/>
          <p:cNvCxnSpPr/>
          <p:nvPr/>
        </p:nvCxnSpPr>
        <p:spPr>
          <a:xfrm>
            <a:off x="8241500" y="2795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47" name="Google Shape;247;p40"/>
          <p:cNvCxnSpPr/>
          <p:nvPr/>
        </p:nvCxnSpPr>
        <p:spPr>
          <a:xfrm>
            <a:off x="8241500" y="2948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48" name="Google Shape;248;p40"/>
          <p:cNvCxnSpPr/>
          <p:nvPr/>
        </p:nvCxnSpPr>
        <p:spPr>
          <a:xfrm>
            <a:off x="8241500" y="3100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49" name="Google Shape;249;p40"/>
          <p:cNvCxnSpPr/>
          <p:nvPr/>
        </p:nvCxnSpPr>
        <p:spPr>
          <a:xfrm>
            <a:off x="8241500" y="3252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50" name="Google Shape;250;p40"/>
          <p:cNvCxnSpPr/>
          <p:nvPr/>
        </p:nvCxnSpPr>
        <p:spPr>
          <a:xfrm>
            <a:off x="8241500" y="3405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51" name="Google Shape;251;p40"/>
          <p:cNvCxnSpPr/>
          <p:nvPr/>
        </p:nvCxnSpPr>
        <p:spPr>
          <a:xfrm>
            <a:off x="8241500" y="3557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52" name="Google Shape;252;p40"/>
          <p:cNvCxnSpPr/>
          <p:nvPr/>
        </p:nvCxnSpPr>
        <p:spPr>
          <a:xfrm>
            <a:off x="8241500" y="3710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53" name="Google Shape;253;p40"/>
          <p:cNvCxnSpPr/>
          <p:nvPr/>
        </p:nvCxnSpPr>
        <p:spPr>
          <a:xfrm>
            <a:off x="8241500" y="3862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54" name="Google Shape;254;p40"/>
          <p:cNvCxnSpPr/>
          <p:nvPr/>
        </p:nvCxnSpPr>
        <p:spPr>
          <a:xfrm>
            <a:off x="8241500" y="4014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55" name="Google Shape;255;p40"/>
          <p:cNvCxnSpPr/>
          <p:nvPr/>
        </p:nvCxnSpPr>
        <p:spPr>
          <a:xfrm>
            <a:off x="8241500" y="4167200"/>
            <a:ext cx="285900" cy="0"/>
          </a:xfrm>
          <a:prstGeom prst="straightConnector1">
            <a:avLst/>
          </a:prstGeom>
          <a:noFill/>
          <a:ln cap="flat" cmpd="sng" w="28575">
            <a:solidFill>
              <a:srgbClr val="595959"/>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1" name="Google Shape;261;p4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Next steps : </a:t>
            </a:r>
            <a:r>
              <a:rPr b="1" lang="en" sz="2100">
                <a:solidFill>
                  <a:srgbClr val="434343"/>
                </a:solidFill>
                <a:latin typeface="Montserrat"/>
                <a:ea typeface="Montserrat"/>
                <a:cs typeface="Montserrat"/>
                <a:sym typeface="Montserrat"/>
              </a:rPr>
              <a:t>ADDING ORDER TO THE WINDOW</a:t>
            </a:r>
            <a:endParaRPr b="0" i="0" sz="2100" u="none" cap="none" strike="noStrike">
              <a:solidFill>
                <a:srgbClr val="2E2E2E"/>
              </a:solidFill>
              <a:latin typeface="Montserrat"/>
              <a:ea typeface="Montserrat"/>
              <a:cs typeface="Montserrat"/>
              <a:sym typeface="Montserrat"/>
            </a:endParaRPr>
          </a:p>
        </p:txBody>
      </p:sp>
      <p:sp>
        <p:nvSpPr>
          <p:cNvPr id="262" name="Google Shape;262;p4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3" name="Google Shape;263;p41"/>
          <p:cNvSpPr txBox="1"/>
          <p:nvPr/>
        </p:nvSpPr>
        <p:spPr>
          <a:xfrm>
            <a:off x="585600" y="1544500"/>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sz="1600">
                <a:solidFill>
                  <a:srgbClr val="172B4D"/>
                </a:solidFill>
                <a:highlight>
                  <a:srgbClr val="FFFFFF"/>
                </a:highlight>
                <a:latin typeface="Roboto"/>
                <a:ea typeface="Roboto"/>
                <a:cs typeface="Roboto"/>
                <a:sym typeface="Roboto"/>
              </a:rPr>
              <a:t>SELECT fruit, size, avg(size) OVER (PARTITION BY fruit ORDER BY fruit DESC) AS Mean_size FROM table</a:t>
            </a:r>
            <a:endParaRPr b="0" i="0" sz="1600" u="none" cap="none" strike="noStrike">
              <a:solidFill>
                <a:srgbClr val="172B4D"/>
              </a:solidFill>
              <a:highlight>
                <a:srgbClr val="FFFFFF"/>
              </a:highlight>
              <a:latin typeface="Roboto"/>
              <a:ea typeface="Roboto"/>
              <a:cs typeface="Roboto"/>
              <a:sym typeface="Roboto"/>
            </a:endParaRPr>
          </a:p>
        </p:txBody>
      </p:sp>
      <p:graphicFrame>
        <p:nvGraphicFramePr>
          <p:cNvPr id="264" name="Google Shape;264;p41"/>
          <p:cNvGraphicFramePr/>
          <p:nvPr/>
        </p:nvGraphicFramePr>
        <p:xfrm>
          <a:off x="952500" y="1733550"/>
          <a:ext cx="3000000" cy="3000000"/>
        </p:xfrm>
        <a:graphic>
          <a:graphicData uri="http://schemas.openxmlformats.org/drawingml/2006/table">
            <a:tbl>
              <a:tblPr>
                <a:noFill/>
                <a:tableStyleId>{A30AECB5-8D07-4673-A02F-3F0CE7C62964}</a:tableStyleId>
              </a:tblPr>
              <a:tblGrid>
                <a:gridCol w="1118200"/>
                <a:gridCol w="1118200"/>
              </a:tblGrid>
              <a:tr h="381000">
                <a:tc>
                  <a:txBody>
                    <a:bodyPr/>
                    <a:lstStyle/>
                    <a:p>
                      <a:pPr indent="0" lvl="0" marL="0" rtl="0" algn="l">
                        <a:spcBef>
                          <a:spcPts val="0"/>
                        </a:spcBef>
                        <a:spcAft>
                          <a:spcPts val="0"/>
                        </a:spcAft>
                        <a:buNone/>
                      </a:pPr>
                      <a:r>
                        <a:rPr lang="en"/>
                        <a:t>fruit</a:t>
                      </a:r>
                      <a:endParaRPr/>
                    </a:p>
                  </a:txBody>
                  <a:tcPr marT="91425" marB="91425" marR="91425" marL="91425">
                    <a:lnB cap="flat" cmpd="sng" w="9525">
                      <a:solidFill>
                        <a:srgbClr val="2E2E2E"/>
                      </a:solidFill>
                      <a:prstDash val="solid"/>
                      <a:round/>
                      <a:headEnd len="sm" w="sm" type="none"/>
                      <a:tailEnd len="sm" w="sm" type="none"/>
                    </a:lnB>
                  </a:tcPr>
                </a:tc>
                <a:tc>
                  <a:txBody>
                    <a:bodyPr/>
                    <a:lstStyle/>
                    <a:p>
                      <a:pPr indent="0" lvl="0" marL="0" rtl="0" algn="l">
                        <a:spcBef>
                          <a:spcPts val="0"/>
                        </a:spcBef>
                        <a:spcAft>
                          <a:spcPts val="0"/>
                        </a:spcAft>
                        <a:buNone/>
                      </a:pPr>
                      <a:r>
                        <a:rPr lang="en"/>
                        <a:t>size</a:t>
                      </a:r>
                      <a:endParaRPr/>
                    </a:p>
                  </a:txBody>
                  <a:tcPr marT="91425" marB="91425" marR="91425" marL="91425">
                    <a:lnB cap="flat" cmpd="sng" w="9525">
                      <a:solidFill>
                        <a:srgbClr val="2E2E2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Apple</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34</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r>
              <a:tr h="381000">
                <a:tc>
                  <a:txBody>
                    <a:bodyPr/>
                    <a:lstStyle/>
                    <a:p>
                      <a:pPr indent="0" lvl="0" marL="0" rtl="0" algn="l">
                        <a:spcBef>
                          <a:spcPts val="0"/>
                        </a:spcBef>
                        <a:spcAft>
                          <a:spcPts val="0"/>
                        </a:spcAft>
                        <a:buNone/>
                      </a:pPr>
                      <a:r>
                        <a:rPr lang="en"/>
                        <a:t>Apple</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23</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r>
              <a:tr h="381000">
                <a:tc>
                  <a:txBody>
                    <a:bodyPr/>
                    <a:lstStyle/>
                    <a:p>
                      <a:pPr indent="0" lvl="0" marL="0" rtl="0" algn="l">
                        <a:spcBef>
                          <a:spcPts val="0"/>
                        </a:spcBef>
                        <a:spcAft>
                          <a:spcPts val="0"/>
                        </a:spcAft>
                        <a:buNone/>
                      </a:pPr>
                      <a:r>
                        <a:rPr lang="en"/>
                        <a:t>Coconut</a:t>
                      </a:r>
                      <a:endParaRPr/>
                    </a:p>
                  </a:txBody>
                  <a:tcPr marT="91425" marB="91425" marR="91425" marL="91425">
                    <a:lnT cap="flat" cmpd="sng" w="9525">
                      <a:solidFill>
                        <a:srgbClr val="2E2E2E"/>
                      </a:solidFill>
                      <a:prstDash val="solid"/>
                      <a:round/>
                      <a:headEnd len="sm" w="sm" type="none"/>
                      <a:tailEnd len="sm" w="sm" type="none"/>
                    </a:lnT>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T cap="flat" cmpd="sng" w="9525">
                      <a:solidFill>
                        <a:srgbClr val="2E2E2E"/>
                      </a:solidFill>
                      <a:prstDash val="solid"/>
                      <a:round/>
                      <a:headEnd len="sm" w="sm" type="none"/>
                      <a:tailEnd len="sm" w="sm" type="none"/>
                    </a:lnT>
                    <a:solidFill>
                      <a:srgbClr val="2DC5FA"/>
                    </a:solidFill>
                  </a:tcPr>
                </a:tc>
              </a:tr>
            </a:tbl>
          </a:graphicData>
        </a:graphic>
      </p:graphicFrame>
      <p:graphicFrame>
        <p:nvGraphicFramePr>
          <p:cNvPr id="265" name="Google Shape;265;p41"/>
          <p:cNvGraphicFramePr/>
          <p:nvPr/>
        </p:nvGraphicFramePr>
        <p:xfrm>
          <a:off x="4762500" y="1733550"/>
          <a:ext cx="3000000" cy="3000000"/>
        </p:xfrm>
        <a:graphic>
          <a:graphicData uri="http://schemas.openxmlformats.org/drawingml/2006/table">
            <a:tbl>
              <a:tblPr>
                <a:noFill/>
                <a:tableStyleId>{A30AECB5-8D07-4673-A02F-3F0CE7C62964}</a:tableStyleId>
              </a:tblPr>
              <a:tblGrid>
                <a:gridCol w="1149125"/>
                <a:gridCol w="1149125"/>
                <a:gridCol w="1149125"/>
              </a:tblGrid>
              <a:tr h="381000">
                <a:tc>
                  <a:txBody>
                    <a:bodyPr/>
                    <a:lstStyle/>
                    <a:p>
                      <a:pPr indent="0" lvl="0" marL="0" rtl="0" algn="l">
                        <a:spcBef>
                          <a:spcPts val="0"/>
                        </a:spcBef>
                        <a:spcAft>
                          <a:spcPts val="0"/>
                        </a:spcAft>
                        <a:buNone/>
                      </a:pPr>
                      <a:r>
                        <a:rPr lang="en"/>
                        <a:t>fruit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size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Mean_size</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Coconut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r>
              <a:tr h="396200">
                <a:tc>
                  <a:txBody>
                    <a:bodyPr/>
                    <a:lstStyle/>
                    <a:p>
                      <a:pPr indent="0" lvl="0" marL="0" rtl="0" algn="l">
                        <a:spcBef>
                          <a:spcPts val="0"/>
                        </a:spcBef>
                        <a:spcAft>
                          <a:spcPts val="0"/>
                        </a:spcAft>
                        <a:buNone/>
                      </a:pPr>
                      <a:r>
                        <a:rPr lang="en"/>
                        <a:t>Apple</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c>
                  <a:txBody>
                    <a:bodyPr/>
                    <a:lstStyle/>
                    <a:p>
                      <a:pPr indent="0" lvl="0" marL="0" rtl="0" algn="l">
                        <a:spcBef>
                          <a:spcPts val="0"/>
                        </a:spcBef>
                        <a:spcAft>
                          <a:spcPts val="0"/>
                        </a:spcAft>
                        <a:buNone/>
                      </a:pPr>
                      <a:r>
                        <a:rPr lang="en"/>
                        <a:t>34</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c>
                  <a:txBody>
                    <a:bodyPr/>
                    <a:lstStyle/>
                    <a:p>
                      <a:pPr indent="0" lvl="0" marL="0" rtl="0" algn="l">
                        <a:spcBef>
                          <a:spcPts val="0"/>
                        </a:spcBef>
                        <a:spcAft>
                          <a:spcPts val="0"/>
                        </a:spcAft>
                        <a:buNone/>
                      </a:pPr>
                      <a:r>
                        <a:rPr lang="en"/>
                        <a:t>28.5</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r>
              <a:tr h="396200">
                <a:tc>
                  <a:txBody>
                    <a:bodyPr/>
                    <a:lstStyle/>
                    <a:p>
                      <a:pPr indent="0" lvl="0" marL="0" rtl="0" algn="l">
                        <a:spcBef>
                          <a:spcPts val="0"/>
                        </a:spcBef>
                        <a:spcAft>
                          <a:spcPts val="0"/>
                        </a:spcAft>
                        <a:buNone/>
                      </a:pPr>
                      <a:r>
                        <a:rPr lang="en"/>
                        <a:t>Apple</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23</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28.5</a:t>
                      </a:r>
                      <a:endParaRPr/>
                    </a:p>
                  </a:txBody>
                  <a:tcPr marT="91425" marB="91425" marR="91425" marL="91425">
                    <a:solidFill>
                      <a:srgbClr val="93C47D"/>
                    </a:solidFill>
                  </a:tcPr>
                </a:tc>
              </a:tr>
            </a:tbl>
          </a:graphicData>
        </a:graphic>
      </p:graphicFrame>
      <p:cxnSp>
        <p:nvCxnSpPr>
          <p:cNvPr id="266" name="Google Shape;266;p41"/>
          <p:cNvCxnSpPr/>
          <p:nvPr/>
        </p:nvCxnSpPr>
        <p:spPr>
          <a:xfrm flipH="1" rot="10800000">
            <a:off x="3354250" y="2518650"/>
            <a:ext cx="1242900" cy="10800"/>
          </a:xfrm>
          <a:prstGeom prst="straightConnector1">
            <a:avLst/>
          </a:prstGeom>
          <a:noFill/>
          <a:ln cap="flat" cmpd="sng" w="38100">
            <a:solidFill>
              <a:srgbClr val="595959"/>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4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2" name="Google Shape;272;p4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Bank database window functions </a:t>
            </a:r>
            <a:endParaRPr b="0" i="0" sz="2100" u="none" cap="none" strike="noStrike">
              <a:solidFill>
                <a:srgbClr val="2E2E2E"/>
              </a:solidFill>
              <a:latin typeface="Montserrat"/>
              <a:ea typeface="Montserrat"/>
              <a:cs typeface="Montserrat"/>
              <a:sym typeface="Montserrat"/>
            </a:endParaRPr>
          </a:p>
        </p:txBody>
      </p:sp>
      <p:sp>
        <p:nvSpPr>
          <p:cNvPr id="273" name="Google Shape;273;p4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4" name="Google Shape;274;p4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select</a:t>
            </a:r>
            <a:r>
              <a:rPr lang="en" sz="1200">
                <a:solidFill>
                  <a:srgbClr val="172B4D"/>
                </a:solidFill>
                <a:highlight>
                  <a:srgbClr val="F4F5F7"/>
                </a:highlight>
                <a:latin typeface="Roboto Mono"/>
                <a:ea typeface="Roboto Mono"/>
                <a:cs typeface="Roboto Mono"/>
                <a:sym typeface="Roboto Mono"/>
              </a:rPr>
              <a:t> loan_id, account_id, amount, payments, duration, 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t>
            </a:r>
            <a:r>
              <a:rPr lang="en" sz="1200">
                <a:solidFill>
                  <a:srgbClr val="BB8844"/>
                </a:solidFill>
                <a:highlight>
                  <a:srgbClr val="F4F5F7"/>
                </a:highlight>
                <a:latin typeface="Roboto Mono"/>
                <a:ea typeface="Roboto Mono"/>
                <a:cs typeface="Roboto Mono"/>
                <a:sym typeface="Roboto Mono"/>
              </a:rPr>
              <a:t>"Balance"</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avg</a:t>
            </a:r>
            <a:r>
              <a:rPr lang="en" sz="1200">
                <a:solidFill>
                  <a:srgbClr val="172B4D"/>
                </a:solidFill>
                <a:highlight>
                  <a:srgbClr val="F4F5F7"/>
                </a:highlight>
                <a:latin typeface="Roboto Mono"/>
                <a:ea typeface="Roboto Mono"/>
                <a:cs typeface="Roboto Mono"/>
                <a:sym typeface="Roboto Mono"/>
              </a:rPr>
              <a:t>(amount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over (partition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Avg_Balance</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from</a:t>
            </a:r>
            <a:r>
              <a:rPr lang="en" sz="1200">
                <a:solidFill>
                  <a:srgbClr val="172B4D"/>
                </a:solidFill>
                <a:highlight>
                  <a:srgbClr val="F4F5F7"/>
                </a:highlight>
                <a:latin typeface="Roboto Mono"/>
                <a:ea typeface="Roboto Mono"/>
                <a:cs typeface="Roboto Mono"/>
                <a:sym typeface="Roboto Mono"/>
              </a:rPr>
              <a:t> bank.loan</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where</a:t>
            </a:r>
            <a:r>
              <a:rPr lang="en" sz="1200">
                <a:solidFill>
                  <a:srgbClr val="172B4D"/>
                </a:solidFill>
                <a:highlight>
                  <a:srgbClr val="F4F5F7"/>
                </a:highlight>
                <a:latin typeface="Roboto Mono"/>
                <a:ea typeface="Roboto Mono"/>
                <a:cs typeface="Roboto Mono"/>
                <a:sym typeface="Roboto Mono"/>
              </a:rPr>
              <a:t> amount </a:t>
            </a:r>
            <a:r>
              <a:rPr b="1" lang="en" sz="1200">
                <a:solidFill>
                  <a:srgbClr val="172B4D"/>
                </a:solidFill>
                <a:highlight>
                  <a:srgbClr val="F4F5F7"/>
                </a:highlight>
                <a:latin typeface="Roboto Mono"/>
                <a:ea typeface="Roboto Mono"/>
                <a:cs typeface="Roboto Mono"/>
                <a:sym typeface="Roboto Mono"/>
              </a:rPr>
              <a:t>&gt;</a:t>
            </a:r>
            <a:r>
              <a:rPr lang="en" sz="1200">
                <a:solidFill>
                  <a:srgbClr val="172B4D"/>
                </a:solidFill>
                <a:highlight>
                  <a:srgbClr val="F4F5F7"/>
                </a:highlight>
                <a:latin typeface="Roboto Mono"/>
                <a:ea typeface="Roboto Mono"/>
                <a:cs typeface="Roboto Mono"/>
                <a:sym typeface="Roboto Mono"/>
              </a:rPr>
              <a:t> </a:t>
            </a:r>
            <a:r>
              <a:rPr lang="en" sz="1200">
                <a:solidFill>
                  <a:srgbClr val="009999"/>
                </a:solidFill>
                <a:highlight>
                  <a:srgbClr val="F4F5F7"/>
                </a:highlight>
                <a:latin typeface="Roboto Mono"/>
                <a:ea typeface="Roboto Mono"/>
                <a:cs typeface="Roboto Mono"/>
                <a:sym typeface="Roboto Mono"/>
              </a:rPr>
              <a:t>100000</a:t>
            </a:r>
            <a:endParaRPr sz="12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order</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balance </a:t>
            </a:r>
            <a:r>
              <a:rPr b="1" lang="en" sz="1200">
                <a:solidFill>
                  <a:srgbClr val="172B4D"/>
                </a:solidFill>
                <a:highlight>
                  <a:srgbClr val="F4F5F7"/>
                </a:highlight>
                <a:latin typeface="Roboto Mono"/>
                <a:ea typeface="Roboto Mono"/>
                <a:cs typeface="Roboto Mono"/>
                <a:sym typeface="Roboto Mono"/>
              </a:rPr>
              <a:t>desc</a:t>
            </a:r>
            <a:r>
              <a:rPr lang="en" sz="1200">
                <a:solidFill>
                  <a:srgbClr val="172B4D"/>
                </a:solidFill>
                <a:highlight>
                  <a:srgbClr val="F4F5F7"/>
                </a:highlight>
                <a:latin typeface="Roboto Mono"/>
                <a:ea typeface="Roboto Mono"/>
                <a:cs typeface="Roboto Mono"/>
                <a:sym typeface="Roboto Mono"/>
              </a:rPr>
              <a:t>;</a:t>
            </a:r>
            <a:endParaRPr sz="16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select</a:t>
            </a:r>
            <a:r>
              <a:rPr lang="en" sz="1200">
                <a:solidFill>
                  <a:srgbClr val="172B4D"/>
                </a:solidFill>
                <a:highlight>
                  <a:srgbClr val="F4F5F7"/>
                </a:highlight>
                <a:latin typeface="Roboto Mono"/>
                <a:ea typeface="Roboto Mono"/>
                <a:cs typeface="Roboto Mono"/>
                <a:sym typeface="Roboto Mono"/>
              </a:rPr>
              <a:t> loan_id, account_id, amount, payments, duration, 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t>
            </a:r>
            <a:r>
              <a:rPr lang="en" sz="1200">
                <a:solidFill>
                  <a:srgbClr val="BB8844"/>
                </a:solidFill>
                <a:highlight>
                  <a:srgbClr val="F4F5F7"/>
                </a:highlight>
                <a:latin typeface="Roboto Mono"/>
                <a:ea typeface="Roboto Mono"/>
                <a:cs typeface="Roboto Mono"/>
                <a:sym typeface="Roboto Mono"/>
              </a:rPr>
              <a:t>"Balance"</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avg</a:t>
            </a:r>
            <a:r>
              <a:rPr lang="en" sz="1200">
                <a:solidFill>
                  <a:srgbClr val="172B4D"/>
                </a:solidFill>
                <a:highlight>
                  <a:srgbClr val="F4F5F7"/>
                </a:highlight>
                <a:latin typeface="Roboto Mono"/>
                <a:ea typeface="Roboto Mono"/>
                <a:cs typeface="Roboto Mono"/>
                <a:sym typeface="Roboto Mono"/>
              </a:rPr>
              <a:t>(amount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over (partition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order</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asc</a:t>
            </a:r>
            <a:r>
              <a:rPr lang="en" sz="1200">
                <a:solidFill>
                  <a:srgbClr val="172B4D"/>
                </a:solidFill>
                <a:highlight>
                  <a:srgbClr val="F4F5F7"/>
                </a:highlight>
                <a:latin typeface="Roboto Mono"/>
                <a:ea typeface="Roboto Mono"/>
                <a:cs typeface="Roboto Mono"/>
                <a:sym typeface="Roboto Mono"/>
              </a:rPr>
              <a:t>, amounts </a:t>
            </a:r>
            <a:r>
              <a:rPr b="1" lang="en" sz="1200">
                <a:solidFill>
                  <a:srgbClr val="172B4D"/>
                </a:solidFill>
                <a:highlight>
                  <a:srgbClr val="F4F5F7"/>
                </a:highlight>
                <a:latin typeface="Roboto Mono"/>
                <a:ea typeface="Roboto Mono"/>
                <a:cs typeface="Roboto Mono"/>
                <a:sym typeface="Roboto Mono"/>
              </a:rPr>
              <a:t>desc</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Avg_Balance</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from</a:t>
            </a:r>
            <a:r>
              <a:rPr lang="en" sz="1200">
                <a:solidFill>
                  <a:srgbClr val="172B4D"/>
                </a:solidFill>
                <a:highlight>
                  <a:srgbClr val="F4F5F7"/>
                </a:highlight>
                <a:latin typeface="Roboto Mono"/>
                <a:ea typeface="Roboto Mono"/>
                <a:cs typeface="Roboto Mono"/>
                <a:sym typeface="Roboto Mono"/>
              </a:rPr>
              <a:t> bank.loan</a:t>
            </a:r>
            <a:endParaRPr sz="12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rgbClr val="000000"/>
              </a:buClr>
              <a:buSzPts val="1100"/>
              <a:buFont typeface="Arial"/>
              <a:buNone/>
            </a:pPr>
            <a:r>
              <a:rPr b="1" lang="en" sz="1200">
                <a:solidFill>
                  <a:srgbClr val="172B4D"/>
                </a:solidFill>
                <a:highlight>
                  <a:srgbClr val="F4F5F7"/>
                </a:highlight>
                <a:latin typeface="Roboto Mono"/>
                <a:ea typeface="Roboto Mono"/>
                <a:cs typeface="Roboto Mono"/>
                <a:sym typeface="Roboto Mono"/>
              </a:rPr>
              <a:t>where</a:t>
            </a:r>
            <a:r>
              <a:rPr lang="en" sz="1200">
                <a:solidFill>
                  <a:srgbClr val="172B4D"/>
                </a:solidFill>
                <a:highlight>
                  <a:srgbClr val="F4F5F7"/>
                </a:highlight>
                <a:latin typeface="Roboto Mono"/>
                <a:ea typeface="Roboto Mono"/>
                <a:cs typeface="Roboto Mono"/>
                <a:sym typeface="Roboto Mono"/>
              </a:rPr>
              <a:t> amount </a:t>
            </a:r>
            <a:r>
              <a:rPr b="1" lang="en" sz="1200">
                <a:solidFill>
                  <a:srgbClr val="172B4D"/>
                </a:solidFill>
                <a:highlight>
                  <a:srgbClr val="F4F5F7"/>
                </a:highlight>
                <a:latin typeface="Roboto Mono"/>
                <a:ea typeface="Roboto Mono"/>
                <a:cs typeface="Roboto Mono"/>
                <a:sym typeface="Roboto Mono"/>
              </a:rPr>
              <a:t>&gt;</a:t>
            </a:r>
            <a:r>
              <a:rPr lang="en" sz="1200">
                <a:solidFill>
                  <a:srgbClr val="172B4D"/>
                </a:solidFill>
                <a:highlight>
                  <a:srgbClr val="F4F5F7"/>
                </a:highlight>
                <a:latin typeface="Roboto Mono"/>
                <a:ea typeface="Roboto Mono"/>
                <a:cs typeface="Roboto Mono"/>
                <a:sym typeface="Roboto Mono"/>
              </a:rPr>
              <a:t> </a:t>
            </a:r>
            <a:r>
              <a:rPr lang="en" sz="1200">
                <a:solidFill>
                  <a:srgbClr val="009999"/>
                </a:solidFill>
                <a:highlight>
                  <a:srgbClr val="F4F5F7"/>
                </a:highlight>
                <a:latin typeface="Roboto Mono"/>
                <a:ea typeface="Roboto Mono"/>
                <a:cs typeface="Roboto Mono"/>
                <a:sym typeface="Roboto Mono"/>
              </a:rPr>
              <a:t>100000</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80" name="Google Shape;280;p43"/>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281" name="Google Shape;281;p43"/>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‘Hump day’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4"/>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4"/>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289" name="Google Shape;289;p44"/>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290" name="Google Shape;290;p44"/>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291" name="Google Shape;291;p44"/>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292" name="Google Shape;292;p44"/>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293" name="Google Shape;293;p44"/>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morning sunshine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u="sng">
                <a:solidFill>
                  <a:schemeClr val="accent5"/>
                </a:solidFill>
                <a:latin typeface="Montserrat"/>
                <a:ea typeface="Montserrat"/>
                <a:cs typeface="Montserrat"/>
                <a:sym typeface="Montserrat"/>
                <a:hlinkClick r:id="rId6">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 v subquery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 3.05.2</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Nested subqueries parent/child</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Revisit Rank (window fx)</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Walk through CA 3.05.3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12:30 - 14:00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294" name="Google Shape;294;p44"/>
          <p:cNvPicPr preferRelativeResize="0"/>
          <p:nvPr/>
        </p:nvPicPr>
        <p:blipFill rotWithShape="1">
          <a:blip r:embed="rId7">
            <a:alphaModFix/>
          </a:blip>
          <a:srcRect b="0" l="14985" r="14985" t="0"/>
          <a:stretch/>
        </p:blipFill>
        <p:spPr>
          <a:xfrm>
            <a:off x="1291325" y="514000"/>
            <a:ext cx="919680" cy="875520"/>
          </a:xfrm>
          <a:prstGeom prst="rect">
            <a:avLst/>
          </a:prstGeom>
          <a:noFill/>
          <a:ln>
            <a:noFill/>
          </a:ln>
        </p:spPr>
      </p:pic>
      <p:sp>
        <p:nvSpPr>
          <p:cNvPr id="295" name="Google Shape;295;p44"/>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rPr lang="en" sz="1000">
                <a:solidFill>
                  <a:srgbClr val="222222"/>
                </a:solidFill>
                <a:latin typeface="Montserrat"/>
                <a:ea typeface="Montserrat"/>
                <a:cs typeface="Montserrat"/>
                <a:sym typeface="Montserrat"/>
              </a:rPr>
              <a:t>Nerdiest  tshirt - time to vote!</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Common Table Expressions CA 3.06.1</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Working with Views CA 3.06.2,3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Correlated subqueries - intro CA 3.6.4</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Fresh air 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Y</a:t>
            </a:r>
            <a:r>
              <a:rPr lang="en" sz="1000">
                <a:solidFill>
                  <a:srgbClr val="222222"/>
                </a:solidFill>
                <a:latin typeface="Montserrat"/>
                <a:ea typeface="Montserrat"/>
                <a:cs typeface="Montserrat"/>
                <a:sym typeface="Montserrat"/>
              </a:rPr>
              <a:t>oga- chair yoga or …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296" name="Google Shape;296;p44"/>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Lab SQL Advanced Queries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(optional) Review / have another go at  in class activities from today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7"/>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15" name="Google Shape;115;p27"/>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5"/>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5"/>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303" name="Google Shape;303;p45"/>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304" name="Google Shape;304;p45"/>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305" name="Google Shape;305;p45"/>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306" name="Google Shape;306;p45"/>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307" name="Google Shape;307;p45"/>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morning sunshine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u="sng">
                <a:solidFill>
                  <a:schemeClr val="accent5"/>
                </a:solidFill>
                <a:latin typeface="Montserrat"/>
                <a:ea typeface="Montserrat"/>
                <a:cs typeface="Montserrat"/>
                <a:sym typeface="Montserrat"/>
                <a:hlinkClick r:id="rId6">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 v subquery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 3.05.2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Nested subqueries parent/child</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Revisit Rank (window fx)</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Walk through CA 3.05.3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12:30 - 13:30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308" name="Google Shape;308;p45"/>
          <p:cNvPicPr preferRelativeResize="0"/>
          <p:nvPr/>
        </p:nvPicPr>
        <p:blipFill rotWithShape="1">
          <a:blip r:embed="rId7">
            <a:alphaModFix/>
          </a:blip>
          <a:srcRect b="0" l="14985" r="14985" t="0"/>
          <a:stretch/>
        </p:blipFill>
        <p:spPr>
          <a:xfrm>
            <a:off x="1291325" y="514000"/>
            <a:ext cx="919680" cy="875520"/>
          </a:xfrm>
          <a:prstGeom prst="rect">
            <a:avLst/>
          </a:prstGeom>
          <a:noFill/>
          <a:ln>
            <a:noFill/>
          </a:ln>
        </p:spPr>
      </p:pic>
      <p:sp>
        <p:nvSpPr>
          <p:cNvPr id="309" name="Google Shape;309;p45"/>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rPr lang="en" sz="1000">
                <a:solidFill>
                  <a:srgbClr val="222222"/>
                </a:solidFill>
                <a:latin typeface="Montserrat"/>
                <a:ea typeface="Montserrat"/>
                <a:cs typeface="Montserrat"/>
                <a:sym typeface="Montserrat"/>
              </a:rPr>
              <a:t>Nerdiest  tshirt - time to vote!</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Finish on subqueries</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Common Table Expressions CA 3.06.1</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Working with Views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Fresh air 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yoga</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310" name="Google Shape;310;p45"/>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Lab SQL Advanced Queries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(optional) Review / have another go at  in class activities from today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16" name="Google Shape;316;p46"/>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17" name="Google Shape;317;p4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7"/>
          <p:cNvSpPr/>
          <p:nvPr/>
        </p:nvSpPr>
        <p:spPr>
          <a:xfrm>
            <a:off x="3042950" y="334875"/>
            <a:ext cx="3058200" cy="4473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7"/>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325" name="Google Shape;325;p47"/>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326" name="Google Shape;326;p47"/>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327" name="Google Shape;327;p47"/>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328" name="Google Shape;328;p47"/>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329" name="Google Shape;329;p47"/>
          <p:cNvSpPr txBox="1"/>
          <p:nvPr/>
        </p:nvSpPr>
        <p:spPr>
          <a:xfrm>
            <a:off x="518700" y="1826275"/>
            <a:ext cx="22743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SQL quiz with Flo</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Time on group project </a:t>
            </a:r>
            <a:r>
              <a:rPr lang="en" sz="1000">
                <a:solidFill>
                  <a:srgbClr val="222222"/>
                </a:solidFill>
                <a:latin typeface="Montserrat"/>
                <a:ea typeface="Montserrat"/>
                <a:cs typeface="Montserrat"/>
                <a:sym typeface="Montserrat"/>
              </a:rPr>
              <a:t>- (1hr -timngs TBC)</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the Bank case study- </a:t>
            </a:r>
            <a:r>
              <a:rPr lang="en" sz="1000">
                <a:solidFill>
                  <a:srgbClr val="222222"/>
                </a:solidFill>
                <a:latin typeface="Montserrat"/>
                <a:ea typeface="Montserrat"/>
                <a:cs typeface="Montserrat"/>
                <a:sym typeface="Montserrat"/>
              </a:rPr>
              <a:t>outline of afternoon goals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Demo - analysing c</a:t>
            </a:r>
            <a:r>
              <a:rPr b="1" lang="en" sz="1000">
                <a:solidFill>
                  <a:srgbClr val="222222"/>
                </a:solidFill>
                <a:latin typeface="Montserrat"/>
                <a:ea typeface="Montserrat"/>
                <a:cs typeface="Montserrat"/>
                <a:sym typeface="Montserrat"/>
              </a:rPr>
              <a:t>ustomer behaviour in Bank data with SQL queries</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12:30 - 14:00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330" name="Google Shape;330;p47"/>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331" name="Google Shape;331;p47"/>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332" name="Google Shape;332;p47"/>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16:15-</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Lab 7 - SQL rolling calculations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Lab 8 - Making predictions with logistic regression (</a:t>
            </a:r>
            <a:r>
              <a:rPr lang="en" sz="1000">
                <a:solidFill>
                  <a:srgbClr val="222222"/>
                </a:solidFill>
                <a:latin typeface="Montserrat"/>
                <a:ea typeface="Montserrat"/>
                <a:cs typeface="Montserrat"/>
                <a:sym typeface="Montserrat"/>
              </a:rPr>
              <a:t>to be continued in tomorrow’s Lab session)</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Continue </a:t>
            </a:r>
            <a:r>
              <a:rPr b="1" lang="en" sz="1000">
                <a:solidFill>
                  <a:srgbClr val="222222"/>
                </a:solidFill>
                <a:latin typeface="Montserrat"/>
                <a:ea typeface="Montserrat"/>
                <a:cs typeface="Montserrat"/>
                <a:sym typeface="Montserrat"/>
              </a:rPr>
              <a:t>work on this week’s group project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
        <p:nvSpPr>
          <p:cNvPr id="333" name="Google Shape;333;p47"/>
          <p:cNvSpPr txBox="1"/>
          <p:nvPr/>
        </p:nvSpPr>
        <p:spPr>
          <a:xfrm>
            <a:off x="3280975" y="1826275"/>
            <a:ext cx="2694900" cy="291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Demo - analysing customer behaviour in Bank data with SQL queries ( CA 3.07.1,2,3)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-yoga 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of machine learning end to end workflow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EDA and pre processing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How to use classification models to predict customer status (cont friday)</a:t>
            </a:r>
            <a:endParaRPr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Binary v multi class classification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Using logistic regression</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48"/>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Customer Analysis: </a:t>
            </a:r>
            <a:r>
              <a:rPr b="1" lang="en" sz="2300">
                <a:solidFill>
                  <a:srgbClr val="0B5394"/>
                </a:solidFill>
                <a:latin typeface="Work Sans"/>
                <a:ea typeface="Work Sans"/>
                <a:cs typeface="Work Sans"/>
                <a:sym typeface="Work Sans"/>
              </a:rPr>
              <a:t> What are we trying to find out?</a:t>
            </a:r>
            <a:endParaRPr sz="2300">
              <a:solidFill>
                <a:srgbClr val="0B5394"/>
              </a:solidFill>
              <a:latin typeface="Work Sans Regular"/>
              <a:ea typeface="Work Sans Regular"/>
              <a:cs typeface="Work Sans Regular"/>
              <a:sym typeface="Work Sans Regular"/>
            </a:endParaRPr>
          </a:p>
        </p:txBody>
      </p:sp>
      <p:sp>
        <p:nvSpPr>
          <p:cNvPr id="339" name="Google Shape;339;p48"/>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Bank contains data about customer loans, repayments and status, as well as some customer demographics</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Overall TASKs are: </a:t>
            </a:r>
            <a:endParaRPr sz="1800">
              <a:solidFill>
                <a:srgbClr val="434343"/>
              </a:solidFill>
              <a:latin typeface="Work Sans Regular"/>
              <a:ea typeface="Work Sans Regular"/>
              <a:cs typeface="Work Sans Regular"/>
              <a:sym typeface="Work Sans Regular"/>
            </a:endParaRPr>
          </a:p>
          <a:p>
            <a:pPr indent="-330200" lvl="0" marL="457200" rtl="0" algn="l">
              <a:lnSpc>
                <a:spcPct val="100000"/>
              </a:lnSpc>
              <a:spcBef>
                <a:spcPts val="0"/>
              </a:spcBef>
              <a:spcAft>
                <a:spcPts val="0"/>
              </a:spcAft>
              <a:buClr>
                <a:srgbClr val="313131"/>
              </a:buClr>
              <a:buSzPts val="1600"/>
              <a:buFont typeface="Helvetica Neue"/>
              <a:buAutoNum type="arabicParenR"/>
            </a:pPr>
            <a:r>
              <a:rPr lang="en" sz="1600">
                <a:solidFill>
                  <a:srgbClr val="313131"/>
                </a:solidFill>
                <a:highlight>
                  <a:srgbClr val="FFFFFF"/>
                </a:highlight>
                <a:latin typeface="Helvetica Neue"/>
                <a:ea typeface="Helvetica Neue"/>
                <a:cs typeface="Helvetica Neue"/>
                <a:sym typeface="Helvetica Neue"/>
              </a:rPr>
              <a:t>Identify the good clients to whom we can offer other services</a:t>
            </a:r>
            <a:endParaRPr sz="1600">
              <a:solidFill>
                <a:srgbClr val="313131"/>
              </a:solidFill>
              <a:highlight>
                <a:srgbClr val="FFFFFF"/>
              </a:highlight>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313131"/>
              </a:buClr>
              <a:buSzPts val="1600"/>
              <a:buFont typeface="Helvetica Neue"/>
              <a:buAutoNum type="arabicParenR"/>
            </a:pPr>
            <a:r>
              <a:rPr lang="en" sz="1600">
                <a:solidFill>
                  <a:srgbClr val="313131"/>
                </a:solidFill>
                <a:highlight>
                  <a:srgbClr val="FFFFFF"/>
                </a:highlight>
                <a:latin typeface="Helvetica Neue"/>
                <a:ea typeface="Helvetica Neue"/>
                <a:cs typeface="Helvetica Neue"/>
                <a:sym typeface="Helvetica Neue"/>
              </a:rPr>
              <a:t>Identify the bad clients that have to watch carefully to minimize the losses</a:t>
            </a:r>
            <a:endParaRPr sz="1150">
              <a:solidFill>
                <a:srgbClr val="313131"/>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I use SQL to analyse customer behaviour and start identifying good/ bad customers? What about identifying any problems that the Bank has in general ?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49"/>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Customer Analysis:  What are we trying to find out?</a:t>
            </a:r>
            <a:endParaRPr sz="2300">
              <a:solidFill>
                <a:srgbClr val="0B5394"/>
              </a:solidFill>
              <a:latin typeface="Work Sans Regular"/>
              <a:ea typeface="Work Sans Regular"/>
              <a:cs typeface="Work Sans Regular"/>
              <a:sym typeface="Work Sans Regular"/>
            </a:endParaRPr>
          </a:p>
        </p:txBody>
      </p:sp>
      <p:sp>
        <p:nvSpPr>
          <p:cNvPr id="345" name="Google Shape;345;p49"/>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Problem # 1 =  Customer Churn / attrition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Let’s find out month to month, how many customers were doing transactions.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Tool = </a:t>
            </a:r>
            <a:r>
              <a:rPr b="1" lang="en" sz="1800">
                <a:solidFill>
                  <a:srgbClr val="434343"/>
                </a:solidFill>
                <a:latin typeface="Work Sans"/>
                <a:ea typeface="Work Sans"/>
                <a:cs typeface="Work Sans"/>
                <a:sym typeface="Work Sans"/>
              </a:rPr>
              <a:t>LAG</a:t>
            </a:r>
            <a:r>
              <a:rPr lang="en" sz="1800">
                <a:solidFill>
                  <a:srgbClr val="434343"/>
                </a:solidFill>
                <a:latin typeface="Work Sans Regular"/>
                <a:ea typeface="Work Sans Regular"/>
                <a:cs typeface="Work Sans Regular"/>
                <a:sym typeface="Work Sans Regular"/>
              </a:rPr>
              <a:t> function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Approach - create a </a:t>
            </a:r>
            <a:r>
              <a:rPr b="1" lang="en" sz="1800">
                <a:solidFill>
                  <a:srgbClr val="434343"/>
                </a:solidFill>
                <a:latin typeface="Work Sans"/>
                <a:ea typeface="Work Sans"/>
                <a:cs typeface="Work Sans"/>
                <a:sym typeface="Work Sans"/>
              </a:rPr>
              <a:t>View</a:t>
            </a:r>
            <a:r>
              <a:rPr lang="en" sz="1800">
                <a:solidFill>
                  <a:srgbClr val="434343"/>
                </a:solidFill>
                <a:latin typeface="Work Sans Regular"/>
                <a:ea typeface="Work Sans Regular"/>
                <a:cs typeface="Work Sans Regular"/>
                <a:sym typeface="Work Sans Regular"/>
              </a:rPr>
              <a:t>, use </a:t>
            </a:r>
            <a:r>
              <a:rPr b="1" lang="en" sz="1800">
                <a:solidFill>
                  <a:srgbClr val="434343"/>
                </a:solidFill>
                <a:latin typeface="Work Sans"/>
                <a:ea typeface="Work Sans"/>
                <a:cs typeface="Work Sans"/>
                <a:sym typeface="Work Sans"/>
              </a:rPr>
              <a:t>CTE</a:t>
            </a:r>
            <a:r>
              <a:rPr lang="en" sz="1800">
                <a:solidFill>
                  <a:srgbClr val="434343"/>
                </a:solidFill>
                <a:latin typeface="Work Sans Regular"/>
                <a:ea typeface="Work Sans Regular"/>
                <a:cs typeface="Work Sans Regular"/>
                <a:sym typeface="Work Sans Regular"/>
              </a:rPr>
              <a:t> where useful</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https://www.sqlservertutorial.net/sql-server-window-functions/sql-server-lag-function/</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50"/>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Customer Analysis:  What are we trying to find out?</a:t>
            </a:r>
            <a:endParaRPr sz="2300">
              <a:solidFill>
                <a:srgbClr val="0B5394"/>
              </a:solidFill>
              <a:latin typeface="Work Sans Regular"/>
              <a:ea typeface="Work Sans Regular"/>
              <a:cs typeface="Work Sans Regular"/>
              <a:sym typeface="Work Sans Regular"/>
            </a:endParaRPr>
          </a:p>
        </p:txBody>
      </p:sp>
      <p:sp>
        <p:nvSpPr>
          <p:cNvPr id="351" name="Google Shape;351;p50"/>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Problem # 1 =  Customer Churn / attrition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Let’s find out </a:t>
            </a:r>
            <a:r>
              <a:rPr lang="en" sz="1800">
                <a:solidFill>
                  <a:srgbClr val="434343"/>
                </a:solidFill>
                <a:latin typeface="Work Sans Regular"/>
                <a:ea typeface="Work Sans Regular"/>
                <a:cs typeface="Work Sans Regular"/>
                <a:sym typeface="Work Sans Regular"/>
              </a:rPr>
              <a:t>how many customers keep doing transactions</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the next month, that they did in previous months</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Tool = </a:t>
            </a:r>
            <a:r>
              <a:rPr b="1" lang="en" sz="1800">
                <a:solidFill>
                  <a:srgbClr val="434343"/>
                </a:solidFill>
                <a:latin typeface="Work Sans"/>
                <a:ea typeface="Work Sans"/>
                <a:cs typeface="Work Sans"/>
                <a:sym typeface="Work Sans"/>
              </a:rPr>
              <a:t>self join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Approach - create a </a:t>
            </a:r>
            <a:r>
              <a:rPr b="1" lang="en" sz="1800">
                <a:solidFill>
                  <a:srgbClr val="434343"/>
                </a:solidFill>
                <a:latin typeface="Work Sans"/>
                <a:ea typeface="Work Sans"/>
                <a:cs typeface="Work Sans"/>
                <a:sym typeface="Work Sans"/>
              </a:rPr>
              <a:t>View</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https://www.sisense.com/blog/use-self-joins-to-calculate-your-retention-churn-and-reactivation-metrics/</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1"/>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Customer Analysis:  What are we trying to find out?</a:t>
            </a:r>
            <a:endParaRPr sz="2300">
              <a:solidFill>
                <a:srgbClr val="0B5394"/>
              </a:solidFill>
              <a:latin typeface="Work Sans Regular"/>
              <a:ea typeface="Work Sans Regular"/>
              <a:cs typeface="Work Sans Regular"/>
              <a:sym typeface="Work Sans Regular"/>
            </a:endParaRPr>
          </a:p>
        </p:txBody>
      </p:sp>
      <p:sp>
        <p:nvSpPr>
          <p:cNvPr id="357" name="Google Shape;357;p51"/>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Problem # 1 =  Customer Churn / attrition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Let’s figure out </a:t>
            </a:r>
            <a:r>
              <a:rPr lang="en" sz="1800">
                <a:solidFill>
                  <a:srgbClr val="434343"/>
                </a:solidFill>
                <a:latin typeface="Work Sans Regular"/>
                <a:ea typeface="Work Sans Regular"/>
                <a:cs typeface="Work Sans Regular"/>
                <a:sym typeface="Work Sans Regular"/>
              </a:rPr>
              <a:t>the difference of ‘active’ users month to month, ie how many more ‘active’ customers this month than last month</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Tool = </a:t>
            </a:r>
            <a:r>
              <a:rPr b="1" lang="en" sz="1800">
                <a:solidFill>
                  <a:srgbClr val="434343"/>
                </a:solidFill>
                <a:latin typeface="Work Sans"/>
                <a:ea typeface="Work Sans"/>
                <a:cs typeface="Work Sans"/>
                <a:sym typeface="Work Sans"/>
              </a:rPr>
              <a:t>window function for a rolling difference</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Approach - subquery</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https://www.sisense.com/blog/use-self-joins-to-calculate-your-retention-churn-and-reactivation-metrics/</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2"/>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63" name="Google Shape;363;p52"/>
          <p:cNvPicPr preferRelativeResize="0"/>
          <p:nvPr/>
        </p:nvPicPr>
        <p:blipFill>
          <a:blip r:embed="rId4">
            <a:alphaModFix/>
          </a:blip>
          <a:stretch>
            <a:fillRect/>
          </a:stretch>
        </p:blipFill>
        <p:spPr>
          <a:xfrm>
            <a:off x="-75" y="0"/>
            <a:ext cx="9144000" cy="5143500"/>
          </a:xfrm>
          <a:prstGeom prst="rect">
            <a:avLst/>
          </a:prstGeom>
          <a:noFill/>
          <a:ln>
            <a:noFill/>
          </a:ln>
        </p:spPr>
      </p:pic>
      <p:sp>
        <p:nvSpPr>
          <p:cNvPr id="364" name="Google Shape;364;p52"/>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2"/>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53"/>
          <p:cNvSpPr/>
          <p:nvPr/>
        </p:nvSpPr>
        <p:spPr>
          <a:xfrm>
            <a:off x="3042950" y="334875"/>
            <a:ext cx="3058200" cy="4473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3"/>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372" name="Google Shape;372;p53"/>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373" name="Google Shape;373;p53"/>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374" name="Google Shape;374;p53"/>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375" name="Google Shape;375;p53"/>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376" name="Google Shape;376;p53"/>
          <p:cNvSpPr txBox="1"/>
          <p:nvPr/>
        </p:nvSpPr>
        <p:spPr>
          <a:xfrm>
            <a:off x="518700" y="1826275"/>
            <a:ext cx="22743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Morning sunshine</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Lab code along with Andres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Assumptions of Logistic Regression Models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Predicting customer status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Extract + Clean </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Preprocessing </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12:35 - 13:35</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377" name="Google Shape;377;p53"/>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378" name="Google Shape;378;p53"/>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379" name="Google Shape;379;p53"/>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15:30-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Lab 8 - Making predictions with logistic regression</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(optional)</a:t>
            </a:r>
            <a:r>
              <a:rPr lang="en" sz="1000">
                <a:solidFill>
                  <a:srgbClr val="222222"/>
                </a:solidFill>
                <a:latin typeface="Montserrat"/>
                <a:ea typeface="Montserrat"/>
                <a:cs typeface="Montserrat"/>
                <a:sym typeface="Montserrat"/>
              </a:rPr>
              <a:t> CA 3.08.3 pre processing</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(optional)</a:t>
            </a:r>
            <a:r>
              <a:rPr lang="en" sz="1000">
                <a:solidFill>
                  <a:srgbClr val="222222"/>
                </a:solidFill>
                <a:latin typeface="Montserrat"/>
                <a:ea typeface="Montserrat"/>
                <a:cs typeface="Montserrat"/>
                <a:sym typeface="Montserrat"/>
              </a:rPr>
              <a:t> CA 3.09.3 multicollinearity</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(optional) </a:t>
            </a:r>
            <a:r>
              <a:rPr b="1" lang="en" sz="1000">
                <a:solidFill>
                  <a:srgbClr val="222222"/>
                </a:solidFill>
                <a:latin typeface="Montserrat"/>
                <a:ea typeface="Montserrat"/>
                <a:cs typeface="Montserrat"/>
                <a:sym typeface="Montserrat"/>
              </a:rPr>
              <a:t>Continue work on this week’s group project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
        <p:nvSpPr>
          <p:cNvPr id="380" name="Google Shape;380;p53"/>
          <p:cNvSpPr txBox="1"/>
          <p:nvPr/>
        </p:nvSpPr>
        <p:spPr>
          <a:xfrm>
            <a:off x="3141838" y="1826275"/>
            <a:ext cx="2834100" cy="29103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Train Test Split</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Apply the Model</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Check results and Evaluate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logistic regression for multi class problems - students do activities: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Extract the data CA 3.08.1</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EDA</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Data wrangling CA 3.08.2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b="1" lang="en" sz="1000">
                <a:solidFill>
                  <a:srgbClr val="222222"/>
                </a:solidFill>
                <a:latin typeface="Montserrat"/>
                <a:ea typeface="Montserrat"/>
                <a:cs typeface="Montserrat"/>
                <a:sym typeface="Montserrat"/>
              </a:rPr>
              <a:t>Check the accuracy CA 3.09.1</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3/week 3 Retro with TAs</a:t>
            </a:r>
            <a:endParaRPr sz="11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54"/>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Customer Analysis:  What are we trying to find out?</a:t>
            </a:r>
            <a:endParaRPr sz="2300">
              <a:solidFill>
                <a:srgbClr val="0B5394"/>
              </a:solidFill>
              <a:latin typeface="Work Sans Regular"/>
              <a:ea typeface="Work Sans Regular"/>
              <a:cs typeface="Work Sans Regular"/>
              <a:sym typeface="Work Sans Regular"/>
            </a:endParaRPr>
          </a:p>
        </p:txBody>
      </p:sp>
      <p:sp>
        <p:nvSpPr>
          <p:cNvPr id="386" name="Google Shape;386;p54"/>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Bank contains data about customer loans, repayments and status, as well as some customer demographics</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Overall TASKs are: </a:t>
            </a:r>
            <a:endParaRPr sz="1800">
              <a:solidFill>
                <a:srgbClr val="434343"/>
              </a:solidFill>
              <a:latin typeface="Work Sans Regular"/>
              <a:ea typeface="Work Sans Regular"/>
              <a:cs typeface="Work Sans Regular"/>
              <a:sym typeface="Work Sans Regular"/>
            </a:endParaRPr>
          </a:p>
          <a:p>
            <a:pPr indent="-330200" lvl="0" marL="457200" rtl="0" algn="l">
              <a:lnSpc>
                <a:spcPct val="100000"/>
              </a:lnSpc>
              <a:spcBef>
                <a:spcPts val="0"/>
              </a:spcBef>
              <a:spcAft>
                <a:spcPts val="0"/>
              </a:spcAft>
              <a:buClr>
                <a:srgbClr val="313131"/>
              </a:buClr>
              <a:buSzPts val="1600"/>
              <a:buFont typeface="Helvetica Neue"/>
              <a:buAutoNum type="arabicParenR"/>
            </a:pPr>
            <a:r>
              <a:rPr lang="en" sz="1600">
                <a:solidFill>
                  <a:srgbClr val="313131"/>
                </a:solidFill>
                <a:highlight>
                  <a:srgbClr val="FFFFFF"/>
                </a:highlight>
                <a:latin typeface="Helvetica Neue"/>
                <a:ea typeface="Helvetica Neue"/>
                <a:cs typeface="Helvetica Neue"/>
                <a:sym typeface="Helvetica Neue"/>
              </a:rPr>
              <a:t>Identify the good clients to whom we can offer other services</a:t>
            </a:r>
            <a:endParaRPr sz="1600">
              <a:solidFill>
                <a:srgbClr val="313131"/>
              </a:solidFill>
              <a:highlight>
                <a:srgbClr val="FFFFFF"/>
              </a:highlight>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313131"/>
              </a:buClr>
              <a:buSzPts val="1600"/>
              <a:buFont typeface="Helvetica Neue"/>
              <a:buAutoNum type="arabicParenR"/>
            </a:pPr>
            <a:r>
              <a:rPr lang="en" sz="1600">
                <a:solidFill>
                  <a:srgbClr val="313131"/>
                </a:solidFill>
                <a:highlight>
                  <a:srgbClr val="FFFFFF"/>
                </a:highlight>
                <a:latin typeface="Helvetica Neue"/>
                <a:ea typeface="Helvetica Neue"/>
                <a:cs typeface="Helvetica Neue"/>
                <a:sym typeface="Helvetica Neue"/>
              </a:rPr>
              <a:t>Identify the bad clients that have to watch carefully to minimize the losses</a:t>
            </a:r>
            <a:endParaRPr sz="1150">
              <a:solidFill>
                <a:srgbClr val="313131"/>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I use the Bank DB + ML to analyse customer behaviour and start identifying good/ bad customers? What about identifying any problems that the Bank has in general ?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8"/>
          <p:cNvSpPr txBox="1"/>
          <p:nvPr/>
        </p:nvSpPr>
        <p:spPr>
          <a:xfrm>
            <a:off x="647350" y="898625"/>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21" name="Google Shape;121;p28"/>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
        <p:nvSpPr>
          <p:cNvPr id="122" name="Google Shape;122;p28"/>
          <p:cNvSpPr txBox="1"/>
          <p:nvPr/>
        </p:nvSpPr>
        <p:spPr>
          <a:xfrm>
            <a:off x="837850" y="1477875"/>
            <a:ext cx="4179900" cy="30954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B45F06"/>
                </a:solidFill>
              </a:rPr>
              <a:t>Objectives / concerns</a:t>
            </a:r>
            <a:endParaRPr sz="1200" u="sng">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Switching to online --- concerned how this is going to go </a:t>
            </a:r>
            <a:endParaRPr sz="1200">
              <a:solidFill>
                <a:srgbClr val="B45F06"/>
              </a:solidFill>
            </a:endParaRPr>
          </a:p>
          <a:p>
            <a:pPr indent="0" lvl="0" marL="0" rtl="0" algn="l">
              <a:spcBef>
                <a:spcPts val="0"/>
              </a:spcBef>
              <a:spcAft>
                <a:spcPts val="0"/>
              </a:spcAft>
              <a:buNone/>
            </a:pPr>
            <a:r>
              <a:rPr lang="en" sz="1200">
                <a:solidFill>
                  <a:srgbClr val="B45F06"/>
                </a:solidFill>
              </a:rPr>
              <a:t>practicalities , working from home </a:t>
            </a:r>
            <a:endParaRPr sz="1200">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Query about the data clean project ?</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Working with python and ML - nervous about gaps in knowledge from first week - jupyter notebooks shared</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HAVING </a:t>
            </a:r>
            <a:endParaRPr sz="1200">
              <a:solidFill>
                <a:srgbClr val="B45F06"/>
              </a:solidFill>
            </a:endParaRPr>
          </a:p>
          <a:p>
            <a:pPr indent="0" lvl="0" marL="0" rtl="0" algn="l">
              <a:spcBef>
                <a:spcPts val="0"/>
              </a:spcBef>
              <a:spcAft>
                <a:spcPts val="0"/>
              </a:spcAft>
              <a:buNone/>
            </a:pPr>
            <a:r>
              <a:rPr lang="en" sz="1200">
                <a:solidFill>
                  <a:srgbClr val="B45F06"/>
                </a:solidFill>
              </a:rPr>
              <a:t>WINDOW FUNCTIONS </a:t>
            </a:r>
            <a:endParaRPr sz="1200">
              <a:solidFill>
                <a:srgbClr val="B45F0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55"/>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Customer Analysis:  What are we trying to find out?</a:t>
            </a:r>
            <a:endParaRPr sz="2300">
              <a:solidFill>
                <a:srgbClr val="0B5394"/>
              </a:solidFill>
              <a:latin typeface="Work Sans Regular"/>
              <a:ea typeface="Work Sans Regular"/>
              <a:cs typeface="Work Sans Regular"/>
              <a:sym typeface="Work Sans Regular"/>
            </a:endParaRPr>
          </a:p>
        </p:txBody>
      </p:sp>
      <p:sp>
        <p:nvSpPr>
          <p:cNvPr id="392" name="Google Shape;392;p55"/>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Problem # 2 =  bad/good customers - loan status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Let’s find out month to month, how many customers were doing transactions.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we predict the status of a loan based on the fields we have from the loan table and the transactions?</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Approach - develop a classification model to predict the status of the loan.</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Tool = logistic regression</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 name="Shape 396"/>
        <p:cNvGrpSpPr/>
        <p:nvPr/>
      </p:nvGrpSpPr>
      <p:grpSpPr>
        <a:xfrm>
          <a:off x="0" y="0"/>
          <a:ext cx="0" cy="0"/>
          <a:chOff x="0" y="0"/>
          <a:chExt cx="0" cy="0"/>
        </a:xfrm>
      </p:grpSpPr>
      <p:sp>
        <p:nvSpPr>
          <p:cNvPr id="397" name="Google Shape;397;p5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SUPERVISED MACHINE LEARNING MODELS</a:t>
            </a:r>
            <a:endParaRPr b="0" i="0" sz="2100" u="none" cap="none" strike="noStrike">
              <a:solidFill>
                <a:srgbClr val="2E2E2E"/>
              </a:solidFill>
              <a:latin typeface="Montserrat"/>
              <a:ea typeface="Montserrat"/>
              <a:cs typeface="Montserrat"/>
              <a:sym typeface="Montserrat"/>
            </a:endParaRPr>
          </a:p>
        </p:txBody>
      </p:sp>
      <p:sp>
        <p:nvSpPr>
          <p:cNvPr id="398" name="Google Shape;398;p5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99" name="Google Shape;399;p5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 sz="1800">
                <a:solidFill>
                  <a:srgbClr val="172B4D"/>
                </a:solidFill>
                <a:highlight>
                  <a:srgbClr val="FFFFFF"/>
                </a:highlight>
                <a:latin typeface="Roboto"/>
                <a:ea typeface="Roboto"/>
                <a:cs typeface="Roboto"/>
                <a:sym typeface="Roboto"/>
              </a:rPr>
              <a:t>Supervised machine learning models are all the model which needs to be trained based on  examples:</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00" name="Google Shape;400;p56"/>
          <p:cNvPicPr preferRelativeResize="0"/>
          <p:nvPr/>
        </p:nvPicPr>
        <p:blipFill rotWithShape="1">
          <a:blip r:embed="rId4">
            <a:alphaModFix/>
          </a:blip>
          <a:srcRect b="0" l="0" r="0" t="0"/>
          <a:stretch/>
        </p:blipFill>
        <p:spPr>
          <a:xfrm>
            <a:off x="2426300" y="2480400"/>
            <a:ext cx="4157850" cy="203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7"/>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What is logistic regression?</a:t>
            </a:r>
            <a:endParaRPr sz="2300">
              <a:solidFill>
                <a:srgbClr val="0B5394"/>
              </a:solidFill>
              <a:latin typeface="Work Sans Regular"/>
              <a:ea typeface="Work Sans Regular"/>
              <a:cs typeface="Work Sans Regular"/>
              <a:sym typeface="Work Sans Regular"/>
            </a:endParaRPr>
          </a:p>
        </p:txBody>
      </p:sp>
      <p:sp>
        <p:nvSpPr>
          <p:cNvPr id="406" name="Google Shape;406;p57"/>
          <p:cNvSpPr txBox="1"/>
          <p:nvPr/>
        </p:nvSpPr>
        <p:spPr>
          <a:xfrm>
            <a:off x="669900" y="1433400"/>
            <a:ext cx="7804200" cy="31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Logistic regression is a technique for modelling the probability of an event.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Just like </a:t>
            </a:r>
            <a:r>
              <a:rPr lang="en" sz="1600" u="sng">
                <a:solidFill>
                  <a:schemeClr val="hlink"/>
                </a:solidFill>
                <a:highlight>
                  <a:srgbClr val="FFFFFF"/>
                </a:highlight>
                <a:latin typeface="Georgia"/>
                <a:ea typeface="Georgia"/>
                <a:cs typeface="Georgia"/>
                <a:sym typeface="Georgia"/>
                <a:hlinkClick r:id="rId4"/>
              </a:rPr>
              <a:t>linear regression</a:t>
            </a:r>
            <a:r>
              <a:rPr lang="en" sz="1600">
                <a:solidFill>
                  <a:srgbClr val="292929"/>
                </a:solidFill>
                <a:highlight>
                  <a:srgbClr val="FFFFFF"/>
                </a:highlight>
                <a:latin typeface="Georgia"/>
                <a:ea typeface="Georgia"/>
                <a:cs typeface="Georgia"/>
                <a:sym typeface="Georgia"/>
              </a:rPr>
              <a:t>, it helps you understand the relationship between one or more variables and a target variable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Except that our target variable is binary: its value is either 0 or 1.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Example: </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It’s possible to say that “smoking can increase your risk of having lung cancer by 20%”, since having lung cancer is a binary variable: you either have it or not.</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 From that, we can infer classification probability based on other factors</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like whether someone will have lung cancer given that he/she does not smoke, lives in a polluted city and has a family history of lung cancer.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58"/>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Understanding </a:t>
            </a:r>
            <a:r>
              <a:rPr b="1" lang="en" sz="2300">
                <a:solidFill>
                  <a:srgbClr val="0B5394"/>
                </a:solidFill>
                <a:latin typeface="Work Sans"/>
                <a:ea typeface="Work Sans"/>
                <a:cs typeface="Work Sans"/>
                <a:sym typeface="Work Sans"/>
              </a:rPr>
              <a:t>logistic regression</a:t>
            </a:r>
            <a:endParaRPr sz="2300">
              <a:solidFill>
                <a:srgbClr val="0B5394"/>
              </a:solidFill>
              <a:latin typeface="Work Sans Regular"/>
              <a:ea typeface="Work Sans Regular"/>
              <a:cs typeface="Work Sans Regular"/>
              <a:sym typeface="Work Sans Regular"/>
            </a:endParaRPr>
          </a:p>
        </p:txBody>
      </p:sp>
      <p:sp>
        <p:nvSpPr>
          <p:cNvPr id="412" name="Google Shape;412;p58"/>
          <p:cNvSpPr txBox="1"/>
          <p:nvPr/>
        </p:nvSpPr>
        <p:spPr>
          <a:xfrm>
            <a:off x="5533150" y="1470775"/>
            <a:ext cx="3250800" cy="2972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To better understand the difference between a linear and a logistic regression, imagine we plotted the lung cancer variable in the Y-axis (Y = 1 if patient has lung cancer and 0 otherwise) and the patient’s age in the X-axis.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Here we have the resulting lines from each regression. Which one seems more fit to our data?</a:t>
            </a:r>
            <a:endParaRPr/>
          </a:p>
        </p:txBody>
      </p:sp>
      <p:sp>
        <p:nvSpPr>
          <p:cNvPr id="413" name="Google Shape;413;p58"/>
          <p:cNvSpPr txBox="1"/>
          <p:nvPr/>
        </p:nvSpPr>
        <p:spPr>
          <a:xfrm>
            <a:off x="5533150" y="2582875"/>
            <a:ext cx="64128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58"/>
          <p:cNvPicPr preferRelativeResize="0"/>
          <p:nvPr/>
        </p:nvPicPr>
        <p:blipFill>
          <a:blip r:embed="rId4">
            <a:alphaModFix/>
          </a:blip>
          <a:stretch>
            <a:fillRect/>
          </a:stretch>
        </p:blipFill>
        <p:spPr>
          <a:xfrm>
            <a:off x="360475" y="2001526"/>
            <a:ext cx="5095727" cy="2318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59"/>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When to use logistic regression?</a:t>
            </a:r>
            <a:endParaRPr sz="2300">
              <a:solidFill>
                <a:srgbClr val="0B5394"/>
              </a:solidFill>
              <a:latin typeface="Work Sans Regular"/>
              <a:ea typeface="Work Sans Regular"/>
              <a:cs typeface="Work Sans Regular"/>
              <a:sym typeface="Work Sans Regular"/>
            </a:endParaRPr>
          </a:p>
        </p:txBody>
      </p:sp>
      <p:sp>
        <p:nvSpPr>
          <p:cNvPr id="420" name="Google Shape;420;p59"/>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When linear regression makes no sense for our data - eg if we follow a line the linear approach would take us &gt; 100%</a:t>
            </a:r>
            <a:endParaRPr sz="1800">
              <a:solidFill>
                <a:srgbClr val="434343"/>
              </a:solidFill>
              <a:latin typeface="Work Sans Regular"/>
              <a:ea typeface="Work Sans Regular"/>
              <a:cs typeface="Work Sans Regular"/>
              <a:sym typeface="Work Sans Regular"/>
            </a:endParaRPr>
          </a:p>
          <a:p>
            <a:pPr indent="0" lvl="0" marL="0" rtl="0" algn="l">
              <a:spcBef>
                <a:spcPts val="0"/>
              </a:spcBef>
              <a:spcAft>
                <a:spcPts val="0"/>
              </a:spcAft>
              <a:buNone/>
            </a:pPr>
            <a:r>
              <a:rPr lang="en" sz="1800">
                <a:solidFill>
                  <a:srgbClr val="434343"/>
                </a:solidFill>
                <a:latin typeface="Work Sans Regular"/>
                <a:ea typeface="Work Sans Regular"/>
                <a:cs typeface="Work Sans Regular"/>
                <a:sym typeface="Work Sans Regular"/>
              </a:rPr>
              <a:t>Logistic e</a:t>
            </a:r>
            <a:r>
              <a:rPr lang="en" sz="1800">
                <a:solidFill>
                  <a:srgbClr val="434343"/>
                </a:solidFill>
                <a:latin typeface="Work Sans Regular"/>
                <a:ea typeface="Work Sans Regular"/>
                <a:cs typeface="Work Sans Regular"/>
                <a:sym typeface="Work Sans Regular"/>
              </a:rPr>
              <a:t>nsures a curve cannot exceed 100% or go below 0</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Where response variable is a proportion</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When we want a model to predict probabilities of different possible outcomes of a categorically distributed response variable, given a set of independent variables</a:t>
            </a:r>
            <a:endParaRPr sz="1800">
              <a:solidFill>
                <a:srgbClr val="434343"/>
              </a:solidFill>
              <a:latin typeface="Work Sans Regular"/>
              <a:ea typeface="Work Sans Regular"/>
              <a:cs typeface="Work Sans Regular"/>
              <a:sym typeface="Work Sans Regular"/>
            </a:endParaRPr>
          </a:p>
          <a:p>
            <a:pPr indent="0" lvl="0" marL="45720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rPr i="1" lang="en" sz="1500">
                <a:solidFill>
                  <a:srgbClr val="434343"/>
                </a:solidFill>
                <a:latin typeface="Work Sans Regular"/>
                <a:ea typeface="Work Sans Regular"/>
                <a:cs typeface="Work Sans Regular"/>
                <a:sym typeface="Work Sans Regular"/>
              </a:rPr>
              <a:t>*NB dont confuse with logarithmic scale</a:t>
            </a:r>
            <a:endParaRPr i="1" sz="15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6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NO FREE-LUNCH THEOREM</a:t>
            </a:r>
            <a:endParaRPr b="0" i="0" sz="2100" u="none" cap="none" strike="noStrike">
              <a:solidFill>
                <a:srgbClr val="2E2E2E"/>
              </a:solidFill>
              <a:latin typeface="Montserrat"/>
              <a:ea typeface="Montserrat"/>
              <a:cs typeface="Montserrat"/>
              <a:sym typeface="Montserrat"/>
            </a:endParaRPr>
          </a:p>
        </p:txBody>
      </p:sp>
      <p:sp>
        <p:nvSpPr>
          <p:cNvPr id="426" name="Google Shape;426;p6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27" name="Google Shape;427;p6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Every model makes assumptions about data. If those assumptions are not met, the model is doomed to fail.</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1" lang="en" sz="1800">
                <a:solidFill>
                  <a:srgbClr val="172B4D"/>
                </a:solidFill>
                <a:highlight>
                  <a:srgbClr val="FFFFFF"/>
                </a:highlight>
                <a:latin typeface="Roboto"/>
                <a:ea typeface="Roboto"/>
                <a:cs typeface="Roboto"/>
                <a:sym typeface="Roboto"/>
              </a:rPr>
              <a:t>Model assumptions determine the pre-processing</a:t>
            </a:r>
            <a:r>
              <a:rPr lang="en" sz="1800">
                <a:solidFill>
                  <a:srgbClr val="172B4D"/>
                </a:solidFill>
                <a:highlight>
                  <a:srgbClr val="FFFFFF"/>
                </a:highlight>
                <a:latin typeface="Roboto"/>
                <a:ea typeface="Roboto"/>
                <a:cs typeface="Roboto"/>
                <a:sym typeface="Roboto"/>
              </a:rPr>
              <a:t>.</a:t>
            </a:r>
            <a:endParaRPr sz="1800">
              <a:solidFill>
                <a:srgbClr val="172B4D"/>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sz="15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rtl="0" algn="l">
              <a:spcBef>
                <a:spcPts val="0"/>
              </a:spcBef>
              <a:spcAft>
                <a:spcPts val="0"/>
              </a:spcAft>
              <a:buClr>
                <a:srgbClr val="000000"/>
              </a:buClr>
              <a:buSzPts val="1650"/>
              <a:buFont typeface="Arial"/>
              <a:buNone/>
            </a:pPr>
            <a:r>
              <a:t/>
            </a:r>
            <a:endParaRPr sz="16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sz="165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28" name="Google Shape;428;p60"/>
          <p:cNvPicPr preferRelativeResize="0"/>
          <p:nvPr/>
        </p:nvPicPr>
        <p:blipFill>
          <a:blip r:embed="rId4">
            <a:alphaModFix/>
          </a:blip>
          <a:stretch>
            <a:fillRect/>
          </a:stretch>
        </p:blipFill>
        <p:spPr>
          <a:xfrm>
            <a:off x="1614174" y="3522699"/>
            <a:ext cx="1248754" cy="850875"/>
          </a:xfrm>
          <a:prstGeom prst="rect">
            <a:avLst/>
          </a:prstGeom>
          <a:noFill/>
          <a:ln>
            <a:noFill/>
          </a:ln>
        </p:spPr>
      </p:pic>
      <p:sp>
        <p:nvSpPr>
          <p:cNvPr id="429" name="Google Shape;429;p60"/>
          <p:cNvSpPr txBox="1"/>
          <p:nvPr/>
        </p:nvSpPr>
        <p:spPr>
          <a:xfrm>
            <a:off x="3004826" y="3849375"/>
            <a:ext cx="8391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430" name="Google Shape;430;p60"/>
          <p:cNvSpPr txBox="1"/>
          <p:nvPr/>
        </p:nvSpPr>
        <p:spPr>
          <a:xfrm>
            <a:off x="585600" y="3696950"/>
            <a:ext cx="8868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p:txBody>
      </p:sp>
      <p:pic>
        <p:nvPicPr>
          <p:cNvPr id="431" name="Google Shape;431;p60"/>
          <p:cNvPicPr preferRelativeResize="0"/>
          <p:nvPr/>
        </p:nvPicPr>
        <p:blipFill>
          <a:blip r:embed="rId5">
            <a:alphaModFix/>
          </a:blip>
          <a:stretch>
            <a:fillRect/>
          </a:stretch>
        </p:blipFill>
        <p:spPr>
          <a:xfrm>
            <a:off x="5755982" y="3369475"/>
            <a:ext cx="1931267" cy="850875"/>
          </a:xfrm>
          <a:prstGeom prst="rect">
            <a:avLst/>
          </a:prstGeom>
          <a:noFill/>
          <a:ln>
            <a:noFill/>
          </a:ln>
        </p:spPr>
      </p:pic>
      <p:sp>
        <p:nvSpPr>
          <p:cNvPr id="432" name="Google Shape;432;p60"/>
          <p:cNvSpPr txBox="1"/>
          <p:nvPr/>
        </p:nvSpPr>
        <p:spPr>
          <a:xfrm>
            <a:off x="7923949" y="3805150"/>
            <a:ext cx="8391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433" name="Google Shape;433;p60"/>
          <p:cNvSpPr txBox="1"/>
          <p:nvPr/>
        </p:nvSpPr>
        <p:spPr>
          <a:xfrm>
            <a:off x="4536275" y="3736950"/>
            <a:ext cx="10371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p:txBody>
      </p:sp>
      <p:pic>
        <p:nvPicPr>
          <p:cNvPr id="434" name="Google Shape;434;p60"/>
          <p:cNvPicPr preferRelativeResize="0"/>
          <p:nvPr/>
        </p:nvPicPr>
        <p:blipFill>
          <a:blip r:embed="rId6">
            <a:alphaModFix/>
          </a:blip>
          <a:stretch>
            <a:fillRect/>
          </a:stretch>
        </p:blipFill>
        <p:spPr>
          <a:xfrm>
            <a:off x="3004825" y="3226600"/>
            <a:ext cx="370801" cy="364225"/>
          </a:xfrm>
          <a:prstGeom prst="rect">
            <a:avLst/>
          </a:prstGeom>
          <a:noFill/>
          <a:ln>
            <a:noFill/>
          </a:ln>
        </p:spPr>
      </p:pic>
      <p:pic>
        <p:nvPicPr>
          <p:cNvPr id="435" name="Google Shape;435;p60"/>
          <p:cNvPicPr preferRelativeResize="0"/>
          <p:nvPr/>
        </p:nvPicPr>
        <p:blipFill>
          <a:blip r:embed="rId7">
            <a:alphaModFix/>
          </a:blip>
          <a:stretch>
            <a:fillRect/>
          </a:stretch>
        </p:blipFill>
        <p:spPr>
          <a:xfrm>
            <a:off x="7687250" y="3164637"/>
            <a:ext cx="427131" cy="488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6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LI</a:t>
            </a:r>
            <a:r>
              <a:rPr b="1" lang="en" sz="2100">
                <a:solidFill>
                  <a:srgbClr val="434343"/>
                </a:solidFill>
                <a:latin typeface="Montserrat"/>
                <a:ea typeface="Montserrat"/>
                <a:cs typeface="Montserrat"/>
                <a:sym typeface="Montserrat"/>
              </a:rPr>
              <a:t>NEAR MODEL (for regression)</a:t>
            </a:r>
            <a:endParaRPr b="0" i="0" sz="2100" u="none" cap="none" strike="noStrike">
              <a:solidFill>
                <a:srgbClr val="2E2E2E"/>
              </a:solidFill>
              <a:latin typeface="Montserrat"/>
              <a:ea typeface="Montserrat"/>
              <a:cs typeface="Montserrat"/>
              <a:sym typeface="Montserrat"/>
            </a:endParaRPr>
          </a:p>
        </p:txBody>
      </p:sp>
      <p:sp>
        <p:nvSpPr>
          <p:cNvPr id="441" name="Google Shape;441;p6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42" name="Google Shape;442;p61"/>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The linear model makes the following </a:t>
            </a:r>
            <a:r>
              <a:rPr b="1" lang="en" sz="1800">
                <a:solidFill>
                  <a:srgbClr val="172B4D"/>
                </a:solidFill>
                <a:highlight>
                  <a:srgbClr val="FFFFFF"/>
                </a:highlight>
                <a:latin typeface="Roboto"/>
                <a:ea typeface="Roboto"/>
                <a:cs typeface="Roboto"/>
                <a:sym typeface="Roboto"/>
              </a:rPr>
              <a:t>assumptions</a:t>
            </a:r>
            <a:r>
              <a:rPr lang="en" sz="1800">
                <a:solidFill>
                  <a:srgbClr val="172B4D"/>
                </a:solidFill>
                <a:highlight>
                  <a:srgbClr val="FFFFFF"/>
                </a:highlight>
                <a:latin typeface="Roboto"/>
                <a:ea typeface="Roboto"/>
                <a:cs typeface="Roboto"/>
                <a:sym typeface="Roboto"/>
              </a:rPr>
              <a:t>:</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Require a</a:t>
            </a:r>
            <a:r>
              <a:rPr b="1" lang="en" sz="1550">
                <a:solidFill>
                  <a:srgbClr val="172B4D"/>
                </a:solidFill>
                <a:highlight>
                  <a:srgbClr val="FFFFFF"/>
                </a:highlight>
                <a:latin typeface="Roboto"/>
                <a:ea typeface="Roboto"/>
                <a:cs typeface="Roboto"/>
                <a:sym typeface="Roboto"/>
              </a:rPr>
              <a:t> linear relationship between the dependent and independent variables.</a:t>
            </a:r>
            <a:endParaRPr b="1"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The error terms (</a:t>
            </a:r>
            <a:r>
              <a:rPr b="1" lang="en" sz="1550">
                <a:solidFill>
                  <a:srgbClr val="172B4D"/>
                </a:solidFill>
                <a:highlight>
                  <a:srgbClr val="FFFFFF"/>
                </a:highlight>
                <a:latin typeface="Roboto"/>
                <a:ea typeface="Roboto"/>
                <a:cs typeface="Roboto"/>
                <a:sym typeface="Roboto"/>
              </a:rPr>
              <a:t>residuals</a:t>
            </a:r>
            <a:r>
              <a:rPr lang="en" sz="1550">
                <a:solidFill>
                  <a:srgbClr val="172B4D"/>
                </a:solidFill>
                <a:highlight>
                  <a:srgbClr val="FFFFFF"/>
                </a:highlight>
                <a:latin typeface="Roboto"/>
                <a:ea typeface="Roboto"/>
                <a:cs typeface="Roboto"/>
                <a:sym typeface="Roboto"/>
              </a:rPr>
              <a:t>) need to be </a:t>
            </a:r>
            <a:r>
              <a:rPr b="1" lang="en" sz="1550">
                <a:solidFill>
                  <a:srgbClr val="172B4D"/>
                </a:solidFill>
                <a:highlight>
                  <a:srgbClr val="FFFFFF"/>
                </a:highlight>
                <a:latin typeface="Roboto"/>
                <a:ea typeface="Roboto"/>
                <a:cs typeface="Roboto"/>
                <a:sym typeface="Roboto"/>
              </a:rPr>
              <a:t>normally distributed</a:t>
            </a:r>
            <a:r>
              <a:rPr lang="en" sz="1550">
                <a:solidFill>
                  <a:srgbClr val="172B4D"/>
                </a:solidFill>
                <a:highlight>
                  <a:srgbClr val="FFFFFF"/>
                </a:highlight>
                <a:latin typeface="Roboto"/>
                <a:ea typeface="Roboto"/>
                <a:cs typeface="Roboto"/>
                <a:sym typeface="Roboto"/>
              </a:rPr>
              <a:t>. </a:t>
            </a:r>
            <a:endParaRPr sz="1550">
              <a:solidFill>
                <a:srgbClr val="172B4D"/>
              </a:solidFill>
              <a:highlight>
                <a:srgbClr val="FFFFFF"/>
              </a:highlight>
              <a:latin typeface="Roboto"/>
              <a:ea typeface="Roboto"/>
              <a:cs typeface="Roboto"/>
              <a:sym typeface="Roboto"/>
            </a:endParaRPr>
          </a:p>
          <a:p>
            <a:pPr indent="-327025" lvl="1" marL="9144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If not weights can be introduced to penalize some observations in the error metric.</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b="1" lang="en" sz="1550">
                <a:solidFill>
                  <a:srgbClr val="172B4D"/>
                </a:solidFill>
                <a:highlight>
                  <a:srgbClr val="FFFFFF"/>
                </a:highlight>
                <a:latin typeface="Roboto"/>
                <a:ea typeface="Roboto"/>
                <a:cs typeface="Roboto"/>
                <a:sym typeface="Roboto"/>
              </a:rPr>
              <a:t>Independent and dependent variables are normally distributed</a:t>
            </a:r>
            <a:r>
              <a:rPr lang="en" sz="1550">
                <a:solidFill>
                  <a:srgbClr val="172B4D"/>
                </a:solidFill>
                <a:highlight>
                  <a:srgbClr val="FFFFFF"/>
                </a:highlight>
                <a:latin typeface="Roboto"/>
                <a:ea typeface="Roboto"/>
                <a:cs typeface="Roboto"/>
                <a:sym typeface="Roboto"/>
              </a:rPr>
              <a:t>.</a:t>
            </a:r>
            <a:endParaRPr sz="1550">
              <a:solidFill>
                <a:srgbClr val="172B4D"/>
              </a:solidFill>
              <a:highlight>
                <a:srgbClr val="FFFFFF"/>
              </a:highlight>
              <a:latin typeface="Roboto"/>
              <a:ea typeface="Roboto"/>
              <a:cs typeface="Roboto"/>
              <a:sym typeface="Roboto"/>
            </a:endParaRPr>
          </a:p>
          <a:p>
            <a:pPr indent="-327025" lvl="1" marL="9144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If not (apply transformation Box-Cox)</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b="1" lang="en" sz="1550">
                <a:solidFill>
                  <a:srgbClr val="172B4D"/>
                </a:solidFill>
                <a:highlight>
                  <a:srgbClr val="FFFFFF"/>
                </a:highlight>
                <a:latin typeface="Roboto"/>
                <a:ea typeface="Roboto"/>
                <a:cs typeface="Roboto"/>
                <a:sym typeface="Roboto"/>
              </a:rPr>
              <a:t>Absence of multicollinearity</a:t>
            </a:r>
            <a:r>
              <a:rPr lang="en" sz="1550">
                <a:solidFill>
                  <a:srgbClr val="172B4D"/>
                </a:solidFill>
                <a:highlight>
                  <a:srgbClr val="FFFFFF"/>
                </a:highlight>
                <a:latin typeface="Roboto"/>
                <a:ea typeface="Roboto"/>
                <a:cs typeface="Roboto"/>
                <a:sym typeface="Roboto"/>
              </a:rPr>
              <a:t>.</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Independent observations (not repeated).</a:t>
            </a:r>
            <a:endParaRPr sz="1550">
              <a:solidFill>
                <a:srgbClr val="172B4D"/>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sz="15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43" name="Google Shape;443;p61"/>
          <p:cNvPicPr preferRelativeResize="0"/>
          <p:nvPr/>
        </p:nvPicPr>
        <p:blipFill>
          <a:blip r:embed="rId4">
            <a:alphaModFix/>
          </a:blip>
          <a:stretch>
            <a:fillRect/>
          </a:stretch>
        </p:blipFill>
        <p:spPr>
          <a:xfrm>
            <a:off x="6934950" y="2964650"/>
            <a:ext cx="1637525" cy="1637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6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L</a:t>
            </a:r>
            <a:r>
              <a:rPr b="1" lang="en" sz="2100">
                <a:solidFill>
                  <a:srgbClr val="434343"/>
                </a:solidFill>
                <a:latin typeface="Montserrat"/>
                <a:ea typeface="Montserrat"/>
                <a:cs typeface="Montserrat"/>
                <a:sym typeface="Montserrat"/>
              </a:rPr>
              <a:t>OGISTIC MODEL (for classification)</a:t>
            </a:r>
            <a:endParaRPr b="0" i="0" sz="2100" u="none" cap="none" strike="noStrike">
              <a:solidFill>
                <a:srgbClr val="2E2E2E"/>
              </a:solidFill>
              <a:latin typeface="Montserrat"/>
              <a:ea typeface="Montserrat"/>
              <a:cs typeface="Montserrat"/>
              <a:sym typeface="Montserrat"/>
            </a:endParaRPr>
          </a:p>
        </p:txBody>
      </p:sp>
      <p:sp>
        <p:nvSpPr>
          <p:cNvPr id="449" name="Google Shape;449;p6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50" name="Google Shape;450;p6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The logistic model makes the following </a:t>
            </a:r>
            <a:r>
              <a:rPr b="1" lang="en" sz="1800">
                <a:solidFill>
                  <a:srgbClr val="172B4D"/>
                </a:solidFill>
                <a:highlight>
                  <a:srgbClr val="FFFFFF"/>
                </a:highlight>
                <a:latin typeface="Roboto"/>
                <a:ea typeface="Roboto"/>
                <a:cs typeface="Roboto"/>
                <a:sym typeface="Roboto"/>
              </a:rPr>
              <a:t>assumptions</a:t>
            </a:r>
            <a:r>
              <a:rPr lang="en" sz="1800">
                <a:solidFill>
                  <a:srgbClr val="172B4D"/>
                </a:solidFill>
                <a:highlight>
                  <a:srgbClr val="FFFFFF"/>
                </a:highlight>
                <a:latin typeface="Roboto"/>
                <a:ea typeface="Roboto"/>
                <a:cs typeface="Roboto"/>
                <a:sym typeface="Roboto"/>
              </a:rPr>
              <a:t>:</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b="1" lang="en" sz="1550">
                <a:solidFill>
                  <a:srgbClr val="172B4D"/>
                </a:solidFill>
                <a:highlight>
                  <a:srgbClr val="FFFFFF"/>
                </a:highlight>
                <a:latin typeface="Roboto"/>
                <a:ea typeface="Roboto"/>
                <a:cs typeface="Roboto"/>
                <a:sym typeface="Roboto"/>
              </a:rPr>
              <a:t>NOT</a:t>
            </a:r>
            <a:r>
              <a:rPr lang="en" sz="1550">
                <a:solidFill>
                  <a:srgbClr val="172B4D"/>
                </a:solidFill>
                <a:highlight>
                  <a:srgbClr val="FFFFFF"/>
                </a:highlight>
                <a:latin typeface="Roboto"/>
                <a:ea typeface="Roboto"/>
                <a:cs typeface="Roboto"/>
                <a:sym typeface="Roboto"/>
              </a:rPr>
              <a:t> require a</a:t>
            </a:r>
            <a:r>
              <a:rPr b="1" lang="en" sz="1550">
                <a:solidFill>
                  <a:srgbClr val="172B4D"/>
                </a:solidFill>
                <a:highlight>
                  <a:srgbClr val="FFFFFF"/>
                </a:highlight>
                <a:latin typeface="Roboto"/>
                <a:ea typeface="Roboto"/>
                <a:cs typeface="Roboto"/>
                <a:sym typeface="Roboto"/>
              </a:rPr>
              <a:t> linear relationship between the dependent and independent variables.</a:t>
            </a:r>
            <a:endParaRPr b="1"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The error terms (</a:t>
            </a:r>
            <a:r>
              <a:rPr b="1" lang="en" sz="1550">
                <a:solidFill>
                  <a:srgbClr val="172B4D"/>
                </a:solidFill>
                <a:highlight>
                  <a:srgbClr val="FFFFFF"/>
                </a:highlight>
                <a:latin typeface="Roboto"/>
                <a:ea typeface="Roboto"/>
                <a:cs typeface="Roboto"/>
                <a:sym typeface="Roboto"/>
              </a:rPr>
              <a:t>residuals</a:t>
            </a:r>
            <a:r>
              <a:rPr lang="en" sz="1550">
                <a:solidFill>
                  <a:srgbClr val="172B4D"/>
                </a:solidFill>
                <a:highlight>
                  <a:srgbClr val="FFFFFF"/>
                </a:highlight>
                <a:latin typeface="Roboto"/>
                <a:ea typeface="Roboto"/>
                <a:cs typeface="Roboto"/>
                <a:sym typeface="Roboto"/>
              </a:rPr>
              <a:t>) </a:t>
            </a:r>
            <a:r>
              <a:rPr b="1" lang="en" sz="1550">
                <a:solidFill>
                  <a:srgbClr val="172B4D"/>
                </a:solidFill>
                <a:highlight>
                  <a:srgbClr val="FFFFFF"/>
                </a:highlight>
                <a:latin typeface="Roboto"/>
                <a:ea typeface="Roboto"/>
                <a:cs typeface="Roboto"/>
                <a:sym typeface="Roboto"/>
              </a:rPr>
              <a:t>NOT </a:t>
            </a:r>
            <a:r>
              <a:rPr lang="en" sz="1550">
                <a:solidFill>
                  <a:srgbClr val="172B4D"/>
                </a:solidFill>
                <a:highlight>
                  <a:srgbClr val="FFFFFF"/>
                </a:highlight>
                <a:latin typeface="Roboto"/>
                <a:ea typeface="Roboto"/>
                <a:cs typeface="Roboto"/>
                <a:sym typeface="Roboto"/>
              </a:rPr>
              <a:t>need to be </a:t>
            </a:r>
            <a:r>
              <a:rPr b="1" lang="en" sz="1550">
                <a:solidFill>
                  <a:srgbClr val="172B4D"/>
                </a:solidFill>
                <a:highlight>
                  <a:srgbClr val="FFFFFF"/>
                </a:highlight>
                <a:latin typeface="Roboto"/>
                <a:ea typeface="Roboto"/>
                <a:cs typeface="Roboto"/>
                <a:sym typeface="Roboto"/>
              </a:rPr>
              <a:t>normally distributed</a:t>
            </a:r>
            <a:r>
              <a:rPr lang="en" sz="1550">
                <a:solidFill>
                  <a:srgbClr val="172B4D"/>
                </a:solidFill>
                <a:highlight>
                  <a:srgbClr val="FFFFFF"/>
                </a:highlight>
                <a:latin typeface="Roboto"/>
                <a:ea typeface="Roboto"/>
                <a:cs typeface="Roboto"/>
                <a:sym typeface="Roboto"/>
              </a:rPr>
              <a:t>. </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Independent observations (not repeated).</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b="1" lang="en" sz="1550">
                <a:solidFill>
                  <a:srgbClr val="172B4D"/>
                </a:solidFill>
                <a:highlight>
                  <a:srgbClr val="FFFFFF"/>
                </a:highlight>
                <a:latin typeface="Roboto"/>
                <a:ea typeface="Roboto"/>
                <a:cs typeface="Roboto"/>
                <a:sym typeface="Roboto"/>
              </a:rPr>
              <a:t>Multicollinearity NOT RELEVANT</a:t>
            </a:r>
            <a:r>
              <a:rPr lang="en" sz="1550">
                <a:solidFill>
                  <a:srgbClr val="172B4D"/>
                </a:solidFill>
                <a:highlight>
                  <a:srgbClr val="FFFFFF"/>
                </a:highlight>
                <a:latin typeface="Roboto"/>
                <a:ea typeface="Roboto"/>
                <a:cs typeface="Roboto"/>
                <a:sym typeface="Roboto"/>
              </a:rPr>
              <a:t>.</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Dependent variable </a:t>
            </a:r>
            <a:r>
              <a:rPr b="1" lang="en" sz="1550">
                <a:solidFill>
                  <a:srgbClr val="172B4D"/>
                </a:solidFill>
                <a:highlight>
                  <a:srgbClr val="FFFFFF"/>
                </a:highlight>
                <a:latin typeface="Roboto"/>
                <a:ea typeface="Roboto"/>
                <a:cs typeface="Roboto"/>
                <a:sym typeface="Roboto"/>
              </a:rPr>
              <a:t>MUST  categorical and can only have two possible values</a:t>
            </a:r>
            <a:r>
              <a:rPr lang="en" sz="1550">
                <a:solidFill>
                  <a:srgbClr val="172B4D"/>
                </a:solidFill>
                <a:highlight>
                  <a:srgbClr val="FFFFFF"/>
                </a:highlight>
                <a:latin typeface="Roboto"/>
                <a:ea typeface="Roboto"/>
                <a:cs typeface="Roboto"/>
                <a:sym typeface="Roboto"/>
              </a:rPr>
              <a:t>. (yes/no, 1/o, True/False).</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Larger dataset, at least 10 cases for each possible target value.</a:t>
            </a:r>
            <a:endParaRPr sz="1550">
              <a:solidFill>
                <a:srgbClr val="172B4D"/>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sz="15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pic>
        <p:nvPicPr>
          <p:cNvPr id="455" name="Google Shape;455;p63"/>
          <p:cNvPicPr preferRelativeResize="0"/>
          <p:nvPr/>
        </p:nvPicPr>
        <p:blipFill rotWithShape="1">
          <a:blip r:embed="rId4">
            <a:alphaModFix/>
          </a:blip>
          <a:srcRect b="0" l="0" r="0" t="0"/>
          <a:stretch/>
        </p:blipFill>
        <p:spPr>
          <a:xfrm>
            <a:off x="400200" y="745925"/>
            <a:ext cx="8038699" cy="3846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6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461" name="Google Shape;461;p64"/>
          <p:cNvPicPr preferRelativeResize="0"/>
          <p:nvPr/>
        </p:nvPicPr>
        <p:blipFill rotWithShape="1">
          <a:blip r:embed="rId4">
            <a:alphaModFix/>
          </a:blip>
          <a:srcRect b="0" l="0" r="0" t="0"/>
          <a:stretch/>
        </p:blipFill>
        <p:spPr>
          <a:xfrm>
            <a:off x="2129249" y="1011350"/>
            <a:ext cx="4885501" cy="3601550"/>
          </a:xfrm>
          <a:prstGeom prst="rect">
            <a:avLst/>
          </a:prstGeom>
          <a:noFill/>
          <a:ln>
            <a:noFill/>
          </a:ln>
        </p:spPr>
      </p:pic>
      <p:sp>
        <p:nvSpPr>
          <p:cNvPr id="462" name="Google Shape;462;p64"/>
          <p:cNvSpPr txBox="1"/>
          <p:nvPr/>
        </p:nvSpPr>
        <p:spPr>
          <a:xfrm>
            <a:off x="773900" y="635800"/>
            <a:ext cx="63342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DETERMINING THE PREDICTION OF THE LOGISTIC MODEL</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9"/>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28" name="Google Shape;128;p29"/>
          <p:cNvPicPr preferRelativeResize="0"/>
          <p:nvPr/>
        </p:nvPicPr>
        <p:blipFill>
          <a:blip r:embed="rId4">
            <a:alphaModFix/>
          </a:blip>
          <a:stretch>
            <a:fillRect/>
          </a:stretch>
        </p:blipFill>
        <p:spPr>
          <a:xfrm>
            <a:off x="0" y="50"/>
            <a:ext cx="9144000" cy="5143500"/>
          </a:xfrm>
          <a:prstGeom prst="rect">
            <a:avLst/>
          </a:prstGeom>
          <a:noFill/>
          <a:ln>
            <a:noFill/>
          </a:ln>
        </p:spPr>
      </p:pic>
      <p:sp>
        <p:nvSpPr>
          <p:cNvPr id="129" name="Google Shape;129;p29"/>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9"/>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6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68" name="Google Shape;468;p6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469" name="Google Shape;469;p65"/>
          <p:cNvPicPr preferRelativeResize="0"/>
          <p:nvPr/>
        </p:nvPicPr>
        <p:blipFill rotWithShape="1">
          <a:blip r:embed="rId4">
            <a:alphaModFix/>
          </a:blip>
          <a:srcRect b="0" l="0" r="8900" t="0"/>
          <a:stretch/>
        </p:blipFill>
        <p:spPr>
          <a:xfrm>
            <a:off x="3977318" y="355281"/>
            <a:ext cx="4730148" cy="4428399"/>
          </a:xfrm>
          <a:prstGeom prst="rect">
            <a:avLst/>
          </a:prstGeom>
          <a:noFill/>
          <a:ln>
            <a:noFill/>
          </a:ln>
        </p:spPr>
      </p:pic>
      <p:sp>
        <p:nvSpPr>
          <p:cNvPr id="470" name="Google Shape;470;p6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71" name="Google Shape;471;p65"/>
          <p:cNvSpPr txBox="1"/>
          <p:nvPr/>
        </p:nvSpPr>
        <p:spPr>
          <a:xfrm>
            <a:off x="867325" y="1150075"/>
            <a:ext cx="3109500" cy="16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2E2E2E"/>
                </a:solidFill>
                <a:latin typeface="Work Sans"/>
                <a:ea typeface="Work Sans"/>
                <a:cs typeface="Work Sans"/>
                <a:sym typeface="Work Sans"/>
              </a:rPr>
              <a:t>Classification Problem: </a:t>
            </a:r>
            <a:endParaRPr b="1" i="1" sz="2000" u="none" cap="none" strike="noStrike">
              <a:solidFill>
                <a:srgbClr val="2E2E2E"/>
              </a:solidFill>
              <a:latin typeface="Work Sans"/>
              <a:ea typeface="Work Sans"/>
              <a:cs typeface="Work Sans"/>
              <a:sym typeface="Work Sans"/>
            </a:endParaRPr>
          </a:p>
          <a:p>
            <a:pPr indent="0" lvl="0" marL="0" marR="0" rtl="0" algn="l">
              <a:lnSpc>
                <a:spcPct val="100000"/>
              </a:lnSpc>
              <a:spcBef>
                <a:spcPts val="1600"/>
              </a:spcBef>
              <a:spcAft>
                <a:spcPts val="0"/>
              </a:spcAft>
              <a:buClr>
                <a:srgbClr val="000000"/>
              </a:buClr>
              <a:buSzPts val="2000"/>
              <a:buFont typeface="Arial"/>
              <a:buNone/>
            </a:pPr>
            <a:r>
              <a:rPr b="1" i="0" lang="en" sz="2000" u="none" cap="none" strike="noStrike">
                <a:solidFill>
                  <a:srgbClr val="2DC5FA"/>
                </a:solidFill>
                <a:latin typeface="Work Sans"/>
                <a:ea typeface="Work Sans"/>
                <a:cs typeface="Work Sans"/>
                <a:sym typeface="Work Sans"/>
              </a:rPr>
              <a:t>Predicting target variable</a:t>
            </a:r>
            <a:r>
              <a:rPr b="1" i="1" lang="en" sz="2000" u="none" cap="none" strike="noStrike">
                <a:solidFill>
                  <a:srgbClr val="2E2E2E"/>
                </a:solidFill>
                <a:latin typeface="Work Sans"/>
                <a:ea typeface="Work Sans"/>
                <a:cs typeface="Work Sans"/>
                <a:sym typeface="Work Sans"/>
              </a:rPr>
              <a:t> </a:t>
            </a:r>
            <a:r>
              <a:rPr b="1" i="0" lang="en" sz="2000" u="none" cap="none" strike="noStrike">
                <a:solidFill>
                  <a:srgbClr val="2DC5FA"/>
                </a:solidFill>
                <a:latin typeface="Work Sans"/>
                <a:ea typeface="Work Sans"/>
                <a:cs typeface="Work Sans"/>
                <a:sym typeface="Work Sans"/>
              </a:rPr>
              <a:t>that </a:t>
            </a:r>
            <a:r>
              <a:rPr b="1" lang="en" sz="2000">
                <a:solidFill>
                  <a:srgbClr val="2DC5FA"/>
                </a:solidFill>
                <a:latin typeface="Work Sans"/>
                <a:ea typeface="Work Sans"/>
                <a:cs typeface="Work Sans"/>
                <a:sym typeface="Work Sans"/>
              </a:rPr>
              <a:t>are labels</a:t>
            </a:r>
            <a:endParaRPr b="1" sz="2000">
              <a:solidFill>
                <a:srgbClr val="2DC5FA"/>
              </a:solidFill>
              <a:latin typeface="Work Sans"/>
              <a:ea typeface="Work Sans"/>
              <a:cs typeface="Work Sans"/>
              <a:sym typeface="Work Sans"/>
            </a:endParaRPr>
          </a:p>
          <a:p>
            <a:pPr indent="0" lvl="0" marL="0" marR="0" rtl="0" algn="l">
              <a:lnSpc>
                <a:spcPct val="100000"/>
              </a:lnSpc>
              <a:spcBef>
                <a:spcPts val="1600"/>
              </a:spcBef>
              <a:spcAft>
                <a:spcPts val="0"/>
              </a:spcAft>
              <a:buClr>
                <a:srgbClr val="000000"/>
              </a:buClr>
              <a:buSzPts val="2000"/>
              <a:buFont typeface="Arial"/>
              <a:buNone/>
            </a:pPr>
            <a:r>
              <a:rPr b="0" i="0" lang="en" sz="2000" u="none" cap="none" strike="noStrike">
                <a:solidFill>
                  <a:srgbClr val="2E2E2E"/>
                </a:solidFill>
                <a:latin typeface="Work Sans"/>
                <a:ea typeface="Work Sans"/>
                <a:cs typeface="Work Sans"/>
                <a:sym typeface="Work Sans"/>
              </a:rPr>
              <a:t>... in this case a binary (A or B, True or False, Yes or No, 1 or 0)</a:t>
            </a:r>
            <a:endParaRPr b="0" i="0" sz="2000" u="none" cap="none" strike="noStrike">
              <a:solidFill>
                <a:srgbClr val="2DC5FA"/>
              </a:solidFill>
              <a:latin typeface="Work Sans"/>
              <a:ea typeface="Work Sans"/>
              <a:cs typeface="Work Sans"/>
              <a:sym typeface="Work Sans"/>
            </a:endParaRPr>
          </a:p>
        </p:txBody>
      </p:sp>
      <p:sp>
        <p:nvSpPr>
          <p:cNvPr id="472" name="Google Shape;472;p65"/>
          <p:cNvSpPr txBox="1"/>
          <p:nvPr/>
        </p:nvSpPr>
        <p:spPr>
          <a:xfrm>
            <a:off x="656375" y="5976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Terminology </a:t>
            </a:r>
            <a:endParaRPr b="0" i="0" sz="2100" u="none" cap="none" strike="noStrike">
              <a:solidFill>
                <a:srgbClr val="2E2E2E"/>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6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78" name="Google Shape;478;p6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79" name="Google Shape;479;p66"/>
          <p:cNvSpPr txBox="1"/>
          <p:nvPr/>
        </p:nvSpPr>
        <p:spPr>
          <a:xfrm>
            <a:off x="867325" y="1150075"/>
            <a:ext cx="2984100" cy="16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2E2E2E"/>
                </a:solidFill>
                <a:latin typeface="Work Sans"/>
                <a:ea typeface="Work Sans"/>
                <a:cs typeface="Work Sans"/>
                <a:sym typeface="Work Sans"/>
              </a:rPr>
              <a:t>Regression Problem: </a:t>
            </a:r>
            <a:endParaRPr b="1" i="1" sz="2000" u="none" cap="none" strike="noStrike">
              <a:solidFill>
                <a:srgbClr val="2E2E2E"/>
              </a:solidFill>
              <a:latin typeface="Work Sans"/>
              <a:ea typeface="Work Sans"/>
              <a:cs typeface="Work Sans"/>
              <a:sym typeface="Work Sans"/>
            </a:endParaRPr>
          </a:p>
          <a:p>
            <a:pPr indent="0" lvl="0" marL="0" marR="0" rtl="0" algn="l">
              <a:lnSpc>
                <a:spcPct val="100000"/>
              </a:lnSpc>
              <a:spcBef>
                <a:spcPts val="1600"/>
              </a:spcBef>
              <a:spcAft>
                <a:spcPts val="0"/>
              </a:spcAft>
              <a:buClr>
                <a:srgbClr val="000000"/>
              </a:buClr>
              <a:buSzPts val="2000"/>
              <a:buFont typeface="Arial"/>
              <a:buNone/>
            </a:pPr>
            <a:r>
              <a:rPr b="1" i="0" lang="en" sz="2000" u="none" cap="none" strike="noStrike">
                <a:solidFill>
                  <a:srgbClr val="2DC5FA"/>
                </a:solidFill>
                <a:latin typeface="Work Sans"/>
                <a:ea typeface="Work Sans"/>
                <a:cs typeface="Work Sans"/>
                <a:sym typeface="Work Sans"/>
              </a:rPr>
              <a:t>Predicting a</a:t>
            </a:r>
            <a:r>
              <a:rPr b="1" lang="en" sz="2000">
                <a:solidFill>
                  <a:srgbClr val="2DC5FA"/>
                </a:solidFill>
                <a:latin typeface="Work Sans"/>
                <a:ea typeface="Work Sans"/>
                <a:cs typeface="Work Sans"/>
                <a:sym typeface="Work Sans"/>
              </a:rPr>
              <a:t>n amount</a:t>
            </a:r>
            <a:r>
              <a:rPr b="1" i="0" lang="en" sz="2000" u="none" cap="none" strike="noStrike">
                <a:solidFill>
                  <a:srgbClr val="2DC5FA"/>
                </a:solidFill>
                <a:latin typeface="Work Sans"/>
                <a:ea typeface="Work Sans"/>
                <a:cs typeface="Work Sans"/>
                <a:sym typeface="Work Sans"/>
              </a:rPr>
              <a:t> </a:t>
            </a:r>
            <a:endParaRPr b="1" i="0" sz="2000" u="none" cap="none" strike="noStrike">
              <a:solidFill>
                <a:srgbClr val="2DC5FA"/>
              </a:solidFill>
              <a:latin typeface="Work Sans"/>
              <a:ea typeface="Work Sans"/>
              <a:cs typeface="Work Sans"/>
              <a:sym typeface="Work Sans"/>
            </a:endParaRPr>
          </a:p>
          <a:p>
            <a:pPr indent="0" lvl="0" marL="0" marR="0" rtl="0" algn="l">
              <a:lnSpc>
                <a:spcPct val="100000"/>
              </a:lnSpc>
              <a:spcBef>
                <a:spcPts val="1600"/>
              </a:spcBef>
              <a:spcAft>
                <a:spcPts val="0"/>
              </a:spcAft>
              <a:buClr>
                <a:srgbClr val="000000"/>
              </a:buClr>
              <a:buSzPts val="2000"/>
              <a:buFont typeface="Arial"/>
              <a:buNone/>
            </a:pPr>
            <a:r>
              <a:rPr b="0" i="0" lang="en" sz="2000" u="none" cap="none" strike="noStrike">
                <a:solidFill>
                  <a:srgbClr val="434343"/>
                </a:solidFill>
                <a:latin typeface="Work Sans"/>
                <a:ea typeface="Work Sans"/>
                <a:cs typeface="Work Sans"/>
                <a:sym typeface="Work Sans"/>
              </a:rPr>
              <a:t>Target</a:t>
            </a:r>
            <a:r>
              <a:rPr lang="en" sz="2000">
                <a:solidFill>
                  <a:srgbClr val="434343"/>
                </a:solidFill>
                <a:latin typeface="Work Sans"/>
                <a:ea typeface="Work Sans"/>
                <a:cs typeface="Work Sans"/>
                <a:sym typeface="Work Sans"/>
              </a:rPr>
              <a:t>_</a:t>
            </a:r>
            <a:r>
              <a:rPr b="0" i="0" lang="en" sz="2000" u="none" cap="none" strike="noStrike">
                <a:solidFill>
                  <a:srgbClr val="434343"/>
                </a:solidFill>
                <a:latin typeface="Work Sans"/>
                <a:ea typeface="Work Sans"/>
                <a:cs typeface="Work Sans"/>
                <a:sym typeface="Work Sans"/>
              </a:rPr>
              <a:t>D is the </a:t>
            </a:r>
            <a:r>
              <a:rPr lang="en" sz="2000">
                <a:solidFill>
                  <a:srgbClr val="434343"/>
                </a:solidFill>
                <a:latin typeface="Work Sans"/>
                <a:ea typeface="Work Sans"/>
                <a:cs typeface="Work Sans"/>
                <a:sym typeface="Work Sans"/>
              </a:rPr>
              <a:t>dependent variable. </a:t>
            </a:r>
            <a:endParaRPr sz="2000">
              <a:solidFill>
                <a:srgbClr val="434343"/>
              </a:solidFill>
              <a:latin typeface="Work Sans"/>
              <a:ea typeface="Work Sans"/>
              <a:cs typeface="Work Sans"/>
              <a:sym typeface="Work Sans"/>
            </a:endParaRPr>
          </a:p>
          <a:p>
            <a:pPr indent="0" lvl="0" marL="0" marR="0" rtl="0" algn="l">
              <a:lnSpc>
                <a:spcPct val="100000"/>
              </a:lnSpc>
              <a:spcBef>
                <a:spcPts val="1600"/>
              </a:spcBef>
              <a:spcAft>
                <a:spcPts val="1600"/>
              </a:spcAft>
              <a:buClr>
                <a:srgbClr val="000000"/>
              </a:buClr>
              <a:buSzPts val="2000"/>
              <a:buFont typeface="Arial"/>
              <a:buNone/>
            </a:pPr>
            <a:r>
              <a:rPr lang="en" sz="2000">
                <a:solidFill>
                  <a:srgbClr val="434343"/>
                </a:solidFill>
                <a:latin typeface="Work Sans"/>
                <a:ea typeface="Work Sans"/>
                <a:cs typeface="Work Sans"/>
                <a:sym typeface="Work Sans"/>
              </a:rPr>
              <a:t>The features are the independent variables.</a:t>
            </a:r>
            <a:endParaRPr sz="2000">
              <a:solidFill>
                <a:srgbClr val="434343"/>
              </a:solidFill>
              <a:latin typeface="Work Sans"/>
              <a:ea typeface="Work Sans"/>
              <a:cs typeface="Work Sans"/>
              <a:sym typeface="Work Sans"/>
            </a:endParaRPr>
          </a:p>
        </p:txBody>
      </p:sp>
      <p:pic>
        <p:nvPicPr>
          <p:cNvPr id="480" name="Google Shape;480;p66"/>
          <p:cNvPicPr preferRelativeResize="0"/>
          <p:nvPr/>
        </p:nvPicPr>
        <p:blipFill rotWithShape="1">
          <a:blip r:embed="rId4">
            <a:alphaModFix/>
          </a:blip>
          <a:srcRect b="0" l="0" r="0" t="0"/>
          <a:stretch/>
        </p:blipFill>
        <p:spPr>
          <a:xfrm>
            <a:off x="3976800" y="373625"/>
            <a:ext cx="4831950" cy="4396249"/>
          </a:xfrm>
          <a:prstGeom prst="rect">
            <a:avLst/>
          </a:prstGeom>
          <a:noFill/>
          <a:ln>
            <a:noFill/>
          </a:ln>
        </p:spPr>
      </p:pic>
      <p:sp>
        <p:nvSpPr>
          <p:cNvPr id="481" name="Google Shape;481;p66"/>
          <p:cNvSpPr txBox="1"/>
          <p:nvPr/>
        </p:nvSpPr>
        <p:spPr>
          <a:xfrm>
            <a:off x="656375" y="5976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Terminology </a:t>
            </a:r>
            <a:endParaRPr b="0" i="0" sz="2100" u="none" cap="none" strike="noStrike">
              <a:solidFill>
                <a:srgbClr val="2E2E2E"/>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6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1 - IMPORTING DATA</a:t>
            </a:r>
            <a:endParaRPr b="0" i="0" sz="2100" u="none" cap="none" strike="noStrike">
              <a:solidFill>
                <a:srgbClr val="2E2E2E"/>
              </a:solidFill>
              <a:latin typeface="Montserrat"/>
              <a:ea typeface="Montserrat"/>
              <a:cs typeface="Montserrat"/>
              <a:sym typeface="Montserrat"/>
            </a:endParaRPr>
          </a:p>
        </p:txBody>
      </p:sp>
      <p:sp>
        <p:nvSpPr>
          <p:cNvPr id="487" name="Google Shape;487;p6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88" name="Google Shape;488;p6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500">
                <a:solidFill>
                  <a:srgbClr val="172B4D"/>
                </a:solidFill>
                <a:highlight>
                  <a:srgbClr val="F4F5F7"/>
                </a:highlight>
                <a:latin typeface="Roboto Mono"/>
                <a:ea typeface="Roboto Mono"/>
                <a:cs typeface="Roboto Mono"/>
                <a:sym typeface="Roboto Mono"/>
              </a:rPr>
              <a:t>query </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 </a:t>
            </a:r>
            <a:r>
              <a:rPr lang="en" sz="1500">
                <a:solidFill>
                  <a:srgbClr val="BB8844"/>
                </a:solidFill>
                <a:highlight>
                  <a:srgbClr val="F4F5F7"/>
                </a:highlight>
                <a:latin typeface="Roboto Mono"/>
                <a:ea typeface="Roboto Mono"/>
                <a:cs typeface="Roboto Mono"/>
                <a:sym typeface="Roboto Mono"/>
              </a:rPr>
              <a:t>'''select * from trans t</a:t>
            </a:r>
            <a:endParaRPr sz="1500">
              <a:solidFill>
                <a:srgbClr val="172B4D"/>
              </a:solidFill>
              <a:highlight>
                <a:srgbClr val="F4F5F7"/>
              </a:highlight>
              <a:latin typeface="Roboto Mono"/>
              <a:ea typeface="Roboto Mono"/>
              <a:cs typeface="Roboto Mono"/>
              <a:sym typeface="Roboto Mono"/>
            </a:endParaRPr>
          </a:p>
          <a:p>
            <a:pPr indent="0" lvl="0" marL="0" rtl="0" algn="l">
              <a:lnSpc>
                <a:spcPct val="115000"/>
              </a:lnSpc>
              <a:spcBef>
                <a:spcPts val="300"/>
              </a:spcBef>
              <a:spcAft>
                <a:spcPts val="0"/>
              </a:spcAft>
              <a:buNone/>
            </a:pPr>
            <a:r>
              <a:rPr lang="en" sz="1500">
                <a:solidFill>
                  <a:srgbClr val="BB8844"/>
                </a:solidFill>
                <a:highlight>
                  <a:srgbClr val="F4F5F7"/>
                </a:highlight>
                <a:latin typeface="Roboto Mono"/>
                <a:ea typeface="Roboto Mono"/>
                <a:cs typeface="Roboto Mono"/>
                <a:sym typeface="Roboto Mono"/>
              </a:rPr>
              <a:t>left join loan l</a:t>
            </a:r>
            <a:endParaRPr sz="1500">
              <a:solidFill>
                <a:srgbClr val="172B4D"/>
              </a:solidFill>
              <a:highlight>
                <a:srgbClr val="F4F5F7"/>
              </a:highlight>
              <a:latin typeface="Roboto Mono"/>
              <a:ea typeface="Roboto Mono"/>
              <a:cs typeface="Roboto Mono"/>
              <a:sym typeface="Roboto Mono"/>
            </a:endParaRPr>
          </a:p>
          <a:p>
            <a:pPr indent="0" lvl="0" marL="0" rtl="0" algn="l">
              <a:lnSpc>
                <a:spcPct val="115000"/>
              </a:lnSpc>
              <a:spcBef>
                <a:spcPts val="300"/>
              </a:spcBef>
              <a:spcAft>
                <a:spcPts val="0"/>
              </a:spcAft>
              <a:buNone/>
            </a:pPr>
            <a:r>
              <a:rPr lang="en" sz="1500">
                <a:solidFill>
                  <a:srgbClr val="BB8844"/>
                </a:solidFill>
                <a:highlight>
                  <a:srgbClr val="F4F5F7"/>
                </a:highlight>
                <a:latin typeface="Roboto Mono"/>
                <a:ea typeface="Roboto Mono"/>
                <a:cs typeface="Roboto Mono"/>
                <a:sym typeface="Roboto Mono"/>
              </a:rPr>
              <a:t>on t.account_id = l.account_id</a:t>
            </a:r>
            <a:endParaRPr sz="1500">
              <a:solidFill>
                <a:srgbClr val="172B4D"/>
              </a:solidFill>
              <a:highlight>
                <a:srgbClr val="F4F5F7"/>
              </a:highlight>
              <a:latin typeface="Roboto Mono"/>
              <a:ea typeface="Roboto Mono"/>
              <a:cs typeface="Roboto Mono"/>
              <a:sym typeface="Roboto Mono"/>
            </a:endParaRPr>
          </a:p>
          <a:p>
            <a:pPr indent="0" lvl="0" marL="0" rtl="0" algn="l">
              <a:lnSpc>
                <a:spcPct val="115000"/>
              </a:lnSpc>
              <a:spcBef>
                <a:spcPts val="300"/>
              </a:spcBef>
              <a:spcAft>
                <a:spcPts val="0"/>
              </a:spcAft>
              <a:buNone/>
            </a:pPr>
            <a:r>
              <a:rPr lang="en" sz="1500">
                <a:solidFill>
                  <a:srgbClr val="BB8844"/>
                </a:solidFill>
                <a:highlight>
                  <a:srgbClr val="F4F5F7"/>
                </a:highlight>
                <a:latin typeface="Roboto Mono"/>
                <a:ea typeface="Roboto Mono"/>
                <a:cs typeface="Roboto Mono"/>
                <a:sym typeface="Roboto Mono"/>
              </a:rPr>
              <a:t>where l.status in ('A', 'B');'''</a:t>
            </a:r>
            <a:endParaRPr sz="1500">
              <a:solidFill>
                <a:srgbClr val="172B4D"/>
              </a:solidFill>
              <a:highlight>
                <a:srgbClr val="F4F5F7"/>
              </a:highlight>
              <a:latin typeface="Roboto Mono"/>
              <a:ea typeface="Roboto Mono"/>
              <a:cs typeface="Roboto Mono"/>
              <a:sym typeface="Roboto Mono"/>
            </a:endParaRPr>
          </a:p>
          <a:p>
            <a:pPr indent="0" lvl="0" marL="457200" rtl="0" algn="l">
              <a:lnSpc>
                <a:spcPct val="115000"/>
              </a:lnSpc>
              <a:spcBef>
                <a:spcPts val="300"/>
              </a:spcBef>
              <a:spcAft>
                <a:spcPts val="0"/>
              </a:spcAft>
              <a:buNone/>
            </a:pPr>
            <a:r>
              <a:t/>
            </a:r>
            <a:endParaRPr sz="1500">
              <a:solidFill>
                <a:srgbClr val="172B4D"/>
              </a:solidFill>
              <a:highlight>
                <a:srgbClr val="F4F5F7"/>
              </a:highlight>
              <a:latin typeface="Roboto Mono"/>
              <a:ea typeface="Roboto Mono"/>
              <a:cs typeface="Roboto Mono"/>
              <a:sym typeface="Roboto Mono"/>
            </a:endParaRPr>
          </a:p>
          <a:p>
            <a:pPr indent="0" lvl="0" marL="0" rtl="0" algn="l">
              <a:lnSpc>
                <a:spcPct val="115000"/>
              </a:lnSpc>
              <a:spcBef>
                <a:spcPts val="300"/>
              </a:spcBef>
              <a:spcAft>
                <a:spcPts val="0"/>
              </a:spcAft>
              <a:buNone/>
            </a:pPr>
            <a:r>
              <a:rPr lang="en" sz="1500">
                <a:solidFill>
                  <a:srgbClr val="172B4D"/>
                </a:solidFill>
                <a:highlight>
                  <a:srgbClr val="F4F5F7"/>
                </a:highlight>
                <a:latin typeface="Roboto Mono"/>
                <a:ea typeface="Roboto Mono"/>
                <a:cs typeface="Roboto Mono"/>
                <a:sym typeface="Roboto Mono"/>
              </a:rPr>
              <a:t>data </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 pd</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read_sql_query(query, engine)</a:t>
            </a:r>
            <a:endParaRPr sz="15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rgbClr val="000000"/>
              </a:buClr>
              <a:buSzPts val="1100"/>
              <a:buFont typeface="Arial"/>
              <a:buNone/>
            </a:pPr>
            <a:r>
              <a:rPr lang="en" sz="1500">
                <a:solidFill>
                  <a:srgbClr val="172B4D"/>
                </a:solidFill>
                <a:highlight>
                  <a:srgbClr val="F4F5F7"/>
                </a:highlight>
                <a:latin typeface="Roboto Mono"/>
                <a:ea typeface="Roboto Mono"/>
                <a:cs typeface="Roboto Mono"/>
                <a:sym typeface="Roboto Mono"/>
              </a:rPr>
              <a:t>data</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head()</a:t>
            </a:r>
            <a:endParaRPr sz="1500">
              <a:solidFill>
                <a:srgbClr val="172B4D"/>
              </a:solidFill>
              <a:highlight>
                <a:srgbClr val="F4F5F7"/>
              </a:highlight>
              <a:latin typeface="Roboto Mono"/>
              <a:ea typeface="Roboto Mono"/>
              <a:cs typeface="Roboto Mono"/>
              <a:sym typeface="Roboto Mono"/>
            </a:endParaRPr>
          </a:p>
          <a:p>
            <a:pPr indent="0" lvl="0" marL="457200" rtl="0" algn="l">
              <a:lnSpc>
                <a:spcPct val="115000"/>
              </a:lnSpc>
              <a:spcBef>
                <a:spcPts val="300"/>
              </a:spcBef>
              <a:spcAft>
                <a:spcPts val="0"/>
              </a:spcAft>
              <a:buNone/>
            </a:pPr>
            <a:r>
              <a:t/>
            </a:r>
            <a:endParaRPr sz="1550">
              <a:solidFill>
                <a:srgbClr val="172B4D"/>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sz="15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6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WHAT DO WE WANT TO PREDICT?</a:t>
            </a:r>
            <a:endParaRPr b="0" i="0" sz="2100" u="none" cap="none" strike="noStrike">
              <a:solidFill>
                <a:srgbClr val="2E2E2E"/>
              </a:solidFill>
              <a:latin typeface="Montserrat"/>
              <a:ea typeface="Montserrat"/>
              <a:cs typeface="Montserrat"/>
              <a:sym typeface="Montserrat"/>
            </a:endParaRPr>
          </a:p>
        </p:txBody>
      </p:sp>
      <p:sp>
        <p:nvSpPr>
          <p:cNvPr id="494" name="Google Shape;494;p6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95" name="Google Shape;495;p68"/>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7025" lvl="0" marL="457200" marR="0" rtl="0" algn="l">
              <a:lnSpc>
                <a:spcPct val="115000"/>
              </a:lnSpc>
              <a:spcBef>
                <a:spcPts val="0"/>
              </a:spcBef>
              <a:spcAft>
                <a:spcPts val="0"/>
              </a:spcAft>
              <a:buClr>
                <a:srgbClr val="172B4D"/>
              </a:buClr>
              <a:buSzPts val="1550"/>
              <a:buFont typeface="Roboto"/>
              <a:buChar char="●"/>
            </a:pPr>
            <a:r>
              <a:rPr lang="en" sz="1800">
                <a:solidFill>
                  <a:srgbClr val="172B4D"/>
                </a:solidFill>
                <a:highlight>
                  <a:srgbClr val="FFFFFF"/>
                </a:highlight>
                <a:latin typeface="Roboto"/>
                <a:ea typeface="Roboto"/>
                <a:cs typeface="Roboto"/>
                <a:sym typeface="Roboto"/>
              </a:rPr>
              <a:t>We want to predict the “STATUS” of a bank customer.</a:t>
            </a:r>
            <a:endParaRPr b="0" i="0" sz="155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550"/>
              <a:buFont typeface="Arial"/>
              <a:buNone/>
            </a:pPr>
            <a:r>
              <a:t/>
            </a:r>
            <a:endParaRPr b="0" i="0" sz="15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96" name="Google Shape;496;p68"/>
          <p:cNvPicPr preferRelativeResize="0"/>
          <p:nvPr/>
        </p:nvPicPr>
        <p:blipFill>
          <a:blip r:embed="rId4">
            <a:alphaModFix/>
          </a:blip>
          <a:stretch>
            <a:fillRect/>
          </a:stretch>
        </p:blipFill>
        <p:spPr>
          <a:xfrm>
            <a:off x="3065850" y="2256650"/>
            <a:ext cx="3012275" cy="2033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6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IMPORTING SQL DATA INTO PYTHON</a:t>
            </a:r>
            <a:endParaRPr b="0" i="0" sz="2100" u="none" cap="none" strike="noStrike">
              <a:solidFill>
                <a:srgbClr val="2E2E2E"/>
              </a:solidFill>
              <a:latin typeface="Montserrat"/>
              <a:ea typeface="Montserrat"/>
              <a:cs typeface="Montserrat"/>
              <a:sym typeface="Montserrat"/>
            </a:endParaRPr>
          </a:p>
        </p:txBody>
      </p:sp>
      <p:sp>
        <p:nvSpPr>
          <p:cNvPr id="502" name="Google Shape;502;p6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03" name="Google Shape;503;p6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7025" lvl="0" marL="457200" marR="0" rtl="0" algn="l">
              <a:lnSpc>
                <a:spcPct val="115000"/>
              </a:lnSpc>
              <a:spcBef>
                <a:spcPts val="0"/>
              </a:spcBef>
              <a:spcAft>
                <a:spcPts val="0"/>
              </a:spcAft>
              <a:buClr>
                <a:srgbClr val="172B4D"/>
              </a:buClr>
              <a:buSzPts val="1550"/>
              <a:buFont typeface="Roboto"/>
              <a:buChar char="●"/>
            </a:pPr>
            <a:r>
              <a:rPr lang="en" sz="1800">
                <a:solidFill>
                  <a:srgbClr val="172B4D"/>
                </a:solidFill>
                <a:highlight>
                  <a:srgbClr val="FFFFFF"/>
                </a:highlight>
                <a:latin typeface="Roboto"/>
                <a:ea typeface="Roboto"/>
                <a:cs typeface="Roboto"/>
                <a:sym typeface="Roboto"/>
              </a:rPr>
              <a:t>We can do a left join</a:t>
            </a:r>
            <a:endParaRPr sz="18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500">
                <a:solidFill>
                  <a:srgbClr val="172B4D"/>
                </a:solidFill>
                <a:highlight>
                  <a:srgbClr val="F4F5F7"/>
                </a:highlight>
                <a:latin typeface="Roboto Mono"/>
                <a:ea typeface="Roboto Mono"/>
                <a:cs typeface="Roboto Mono"/>
                <a:sym typeface="Roboto Mono"/>
              </a:rPr>
              <a:t>query </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 </a:t>
            </a:r>
            <a:r>
              <a:rPr lang="en" sz="1500">
                <a:solidFill>
                  <a:srgbClr val="BB8844"/>
                </a:solidFill>
                <a:highlight>
                  <a:srgbClr val="F4F5F7"/>
                </a:highlight>
                <a:latin typeface="Roboto Mono"/>
                <a:ea typeface="Roboto Mono"/>
                <a:cs typeface="Roboto Mono"/>
                <a:sym typeface="Roboto Mono"/>
              </a:rPr>
              <a:t>'''select t.type, t.operation, t.amount as t_amount, t.balance, t.k_symbol, l.amount as l_amount, l.duration, l.payments, l.status</a:t>
            </a:r>
            <a:r>
              <a:rPr lang="en" sz="1500">
                <a:solidFill>
                  <a:srgbClr val="172B4D"/>
                </a:solidFill>
                <a:highlight>
                  <a:srgbClr val="F4F5F7"/>
                </a:highlight>
                <a:latin typeface="Roboto Mono"/>
                <a:ea typeface="Roboto Mono"/>
                <a:cs typeface="Roboto Mono"/>
                <a:sym typeface="Roboto Mono"/>
              </a:rPr>
              <a:t> </a:t>
            </a:r>
            <a:r>
              <a:rPr lang="en" sz="1500">
                <a:solidFill>
                  <a:srgbClr val="BB8844"/>
                </a:solidFill>
                <a:highlight>
                  <a:srgbClr val="F4F5F7"/>
                </a:highlight>
                <a:latin typeface="Roboto Mono"/>
                <a:ea typeface="Roboto Mono"/>
                <a:cs typeface="Roboto Mono"/>
                <a:sym typeface="Roboto Mono"/>
              </a:rPr>
              <a:t>from trans t</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1500">
                <a:solidFill>
                  <a:srgbClr val="BB8844"/>
                </a:solidFill>
                <a:highlight>
                  <a:srgbClr val="F4F5F7"/>
                </a:highlight>
                <a:latin typeface="Roboto Mono"/>
                <a:ea typeface="Roboto Mono"/>
                <a:cs typeface="Roboto Mono"/>
                <a:sym typeface="Roboto Mono"/>
              </a:rPr>
              <a:t>left join loan l</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1500">
                <a:solidFill>
                  <a:srgbClr val="BB8844"/>
                </a:solidFill>
                <a:highlight>
                  <a:srgbClr val="F4F5F7"/>
                </a:highlight>
                <a:latin typeface="Roboto Mono"/>
                <a:ea typeface="Roboto Mono"/>
                <a:cs typeface="Roboto Mono"/>
                <a:sym typeface="Roboto Mono"/>
              </a:rPr>
              <a:t>on t.account_id = l.account_id</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1500">
                <a:solidFill>
                  <a:srgbClr val="BB8844"/>
                </a:solidFill>
                <a:highlight>
                  <a:srgbClr val="F4F5F7"/>
                </a:highlight>
                <a:latin typeface="Roboto Mono"/>
                <a:ea typeface="Roboto Mono"/>
                <a:cs typeface="Roboto Mono"/>
                <a:sym typeface="Roboto Mono"/>
              </a:rPr>
              <a:t>where l.status in ('A', 'B');'''</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1500">
                <a:solidFill>
                  <a:srgbClr val="172B4D"/>
                </a:solidFill>
                <a:highlight>
                  <a:srgbClr val="F4F5F7"/>
                </a:highlight>
                <a:latin typeface="Roboto Mono"/>
                <a:ea typeface="Roboto Mono"/>
                <a:cs typeface="Roboto Mono"/>
                <a:sym typeface="Roboto Mono"/>
              </a:rPr>
              <a:t>data </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 pd</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read_sql_query(query, engine)</a:t>
            </a:r>
            <a:endParaRPr sz="15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rgbClr val="000000"/>
              </a:buClr>
              <a:buSzPts val="1100"/>
              <a:buFont typeface="Arial"/>
              <a:buNone/>
            </a:pPr>
            <a:r>
              <a:rPr lang="en" sz="1500">
                <a:solidFill>
                  <a:srgbClr val="172B4D"/>
                </a:solidFill>
                <a:highlight>
                  <a:srgbClr val="F4F5F7"/>
                </a:highlight>
                <a:latin typeface="Roboto Mono"/>
                <a:ea typeface="Roboto Mono"/>
                <a:cs typeface="Roboto Mono"/>
                <a:sym typeface="Roboto Mono"/>
              </a:rPr>
              <a:t>data</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head()</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550"/>
              <a:buFont typeface="Arial"/>
              <a:buNone/>
            </a:pPr>
            <a:r>
              <a:t/>
            </a:r>
            <a:endParaRPr b="0" i="0" sz="15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0"/>
          <p:cNvPicPr preferRelativeResize="0"/>
          <p:nvPr/>
        </p:nvPicPr>
        <p:blipFill>
          <a:blip r:embed="rId3">
            <a:alphaModFix/>
          </a:blip>
          <a:stretch>
            <a:fillRect/>
          </a:stretch>
        </p:blipFill>
        <p:spPr>
          <a:xfrm>
            <a:off x="152400" y="152400"/>
            <a:ext cx="8839202" cy="452050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7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Next stages</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Create a data frame in pandas/python</a:t>
            </a:r>
            <a:endParaRPr sz="21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Use EDA methods to explore the data</a:t>
            </a:r>
            <a:endParaRPr sz="21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Identify any clean/wrangle steps </a:t>
            </a:r>
            <a:endParaRPr sz="21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Pre processing needed ? </a:t>
            </a:r>
            <a:endParaRPr sz="21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T-T split and Run the model</a:t>
            </a:r>
            <a:endParaRPr sz="2100">
              <a:solidFill>
                <a:srgbClr val="434343"/>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7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4. Pre-processing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15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19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900">
              <a:solidFill>
                <a:srgbClr val="434343"/>
              </a:solidFill>
              <a:latin typeface="Montserrat"/>
              <a:ea typeface="Montserrat"/>
              <a:cs typeface="Montserrat"/>
              <a:sym typeface="Montserrat"/>
            </a:endParaRPr>
          </a:p>
        </p:txBody>
      </p:sp>
      <p:pic>
        <p:nvPicPr>
          <p:cNvPr id="519" name="Google Shape;519;p72"/>
          <p:cNvPicPr preferRelativeResize="0"/>
          <p:nvPr/>
        </p:nvPicPr>
        <p:blipFill>
          <a:blip r:embed="rId4">
            <a:alphaModFix/>
          </a:blip>
          <a:stretch>
            <a:fillRect/>
          </a:stretch>
        </p:blipFill>
        <p:spPr>
          <a:xfrm>
            <a:off x="653375" y="682050"/>
            <a:ext cx="7919124" cy="4057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7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4. Pre-processing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Q: are the data types correct? Treat any num as categ.?</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T: Check for multi collinearity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Q: Are the features skewed? If yes, normalise</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i="1" lang="en" sz="1500">
                <a:solidFill>
                  <a:srgbClr val="434343"/>
                </a:solidFill>
                <a:latin typeface="Montserrat"/>
                <a:ea typeface="Montserrat"/>
                <a:cs typeface="Montserrat"/>
                <a:sym typeface="Montserrat"/>
              </a:rPr>
              <a:t>NOTE - for logistic regression, skewness in independent variable is not a problem as is with linear regression. But transformation may help the model fit </a:t>
            </a:r>
            <a:endParaRPr i="1" sz="15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19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900">
              <a:solidFill>
                <a:srgbClr val="434343"/>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7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5</a:t>
            </a:r>
            <a:r>
              <a:rPr b="1" lang="en" sz="2100">
                <a:solidFill>
                  <a:srgbClr val="434343"/>
                </a:solidFill>
                <a:latin typeface="Montserrat"/>
                <a:ea typeface="Montserrat"/>
                <a:cs typeface="Montserrat"/>
                <a:sym typeface="Montserrat"/>
              </a:rPr>
              <a:t>. </a:t>
            </a:r>
            <a:r>
              <a:rPr b="1" lang="en" sz="2100">
                <a:solidFill>
                  <a:srgbClr val="434343"/>
                </a:solidFill>
                <a:latin typeface="Montserrat"/>
                <a:ea typeface="Montserrat"/>
                <a:cs typeface="Montserrat"/>
                <a:sym typeface="Montserrat"/>
              </a:rPr>
              <a:t>Train Test split and Run the model</a:t>
            </a:r>
            <a:r>
              <a:rPr b="1" lang="en" sz="2100">
                <a:solidFill>
                  <a:srgbClr val="434343"/>
                </a:solidFill>
                <a:latin typeface="Montserrat"/>
                <a:ea typeface="Montserrat"/>
                <a:cs typeface="Montserrat"/>
                <a:sym typeface="Montserrat"/>
              </a:rPr>
              <a:t>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Test size 40%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Import logistic regression</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Classification score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19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900">
              <a:solidFill>
                <a:srgbClr val="434343"/>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30"/>
          <p:cNvSpPr/>
          <p:nvPr/>
        </p:nvSpPr>
        <p:spPr>
          <a:xfrm>
            <a:off x="3042950" y="334875"/>
            <a:ext cx="3058200" cy="4473600"/>
          </a:xfrm>
          <a:prstGeom prst="rect">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0"/>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37" name="Google Shape;137;p30"/>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38" name="Google Shape;138;p30"/>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39" name="Google Shape;139;p30"/>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40" name="Google Shape;140;p30"/>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41" name="Google Shape;141;p30"/>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Guide for Zoom learning</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Class NoticeBoard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Section</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Review challenge - Sian’s example,</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Students try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-mid morning break 20 mins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Bank data:</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Joins, LEFT, RIGHT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12:30- 1:30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42" name="Google Shape;142;p30"/>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43" name="Google Shape;143;p30"/>
          <p:cNvSpPr txBox="1"/>
          <p:nvPr/>
        </p:nvSpPr>
        <p:spPr>
          <a:xfrm>
            <a:off x="3206425" y="1758225"/>
            <a:ext cx="2694900" cy="29781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The Best of - class challenge from this morning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Keys, Cardinality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BOG - Planning a Join 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Joins - multiple tables (2+)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SQL </a:t>
            </a:r>
            <a:r>
              <a:rPr b="1" lang="en" sz="1000">
                <a:solidFill>
                  <a:srgbClr val="222222"/>
                </a:solidFill>
                <a:latin typeface="Montserrat"/>
                <a:ea typeface="Montserrat"/>
                <a:cs typeface="Montserrat"/>
                <a:sym typeface="Montserrat"/>
              </a:rPr>
              <a:t>Logical processing order review</a:t>
            </a:r>
            <a:endParaRPr b="1" sz="1000">
              <a:solidFill>
                <a:srgbClr val="22222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-Chair yoga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20 mins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144" name="Google Shape;144;p30"/>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16:00-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Catch up on UNIT 2 Labs 1-9</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and update missing submissions on student portal</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Logical processing order</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Lab SQL Join</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Stretch - Lab SQL Join multiple tables </a:t>
            </a:r>
            <a:r>
              <a:rPr b="1" i="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continue working on this morning’s review challenge with Python + SQL</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7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evaluate a model?</a:t>
            </a:r>
            <a:endParaRPr b="0" i="0" sz="2100" u="none" cap="none" strike="noStrike">
              <a:solidFill>
                <a:srgbClr val="2E2E2E"/>
              </a:solidFill>
              <a:latin typeface="Montserrat"/>
              <a:ea typeface="Montserrat"/>
              <a:cs typeface="Montserrat"/>
              <a:sym typeface="Montserrat"/>
            </a:endParaRPr>
          </a:p>
        </p:txBody>
      </p:sp>
      <p:sp>
        <p:nvSpPr>
          <p:cNvPr id="535" name="Google Shape;535;p7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36" name="Google Shape;536;p75"/>
          <p:cNvSpPr txBox="1"/>
          <p:nvPr/>
        </p:nvSpPr>
        <p:spPr>
          <a:xfrm>
            <a:off x="585600" y="1380500"/>
            <a:ext cx="4647000" cy="308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172B4D"/>
                </a:solidFill>
                <a:highlight>
                  <a:srgbClr val="FFFFFF"/>
                </a:highlight>
                <a:latin typeface="Roboto"/>
                <a:ea typeface="Roboto"/>
                <a:cs typeface="Roboto"/>
                <a:sym typeface="Roboto"/>
              </a:rPr>
              <a:t>Quick example - the Titanic data set </a:t>
            </a:r>
            <a:endParaRPr sz="1600">
              <a:solidFill>
                <a:srgbClr val="172B4D"/>
              </a:solidFill>
              <a:highlight>
                <a:srgbClr val="FFFFFF"/>
              </a:highlight>
              <a:latin typeface="Roboto"/>
              <a:ea typeface="Roboto"/>
              <a:cs typeface="Roboto"/>
              <a:sym typeface="Roboto"/>
            </a:endParaRPr>
          </a:p>
          <a:p>
            <a:pPr indent="-330200" lvl="0" marL="457200" marR="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Accuracy = 0.82 (82%) is this good ? what if 99% died, and we had just </a:t>
            </a:r>
            <a:r>
              <a:rPr lang="en" sz="1600" u="sng">
                <a:solidFill>
                  <a:srgbClr val="172B4D"/>
                </a:solidFill>
                <a:highlight>
                  <a:srgbClr val="FFFFFF"/>
                </a:highlight>
                <a:latin typeface="Roboto"/>
                <a:ea typeface="Roboto"/>
                <a:cs typeface="Roboto"/>
                <a:sym typeface="Roboto"/>
              </a:rPr>
              <a:t>guessed</a:t>
            </a:r>
            <a:r>
              <a:rPr lang="en" sz="1600">
                <a:solidFill>
                  <a:srgbClr val="172B4D"/>
                </a:solidFill>
                <a:highlight>
                  <a:srgbClr val="FFFFFF"/>
                </a:highlight>
                <a:latin typeface="Roboto"/>
                <a:ea typeface="Roboto"/>
                <a:cs typeface="Roboto"/>
                <a:sym typeface="Roboto"/>
              </a:rPr>
              <a:t> 100% death rate. We need to know the ROC</a:t>
            </a:r>
            <a:endParaRPr sz="1600">
              <a:solidFill>
                <a:srgbClr val="172B4D"/>
              </a:solidFill>
              <a:highlight>
                <a:srgbClr val="FFFFFF"/>
              </a:highlight>
              <a:latin typeface="Roboto"/>
              <a:ea typeface="Roboto"/>
              <a:cs typeface="Roboto"/>
              <a:sym typeface="Roboto"/>
            </a:endParaRPr>
          </a:p>
          <a:p>
            <a:pPr indent="-330200" lvl="0" marL="457200" marR="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ROC (receiver operating characteristic)- plots true positives against false positives </a:t>
            </a:r>
            <a:endParaRPr sz="1600">
              <a:solidFill>
                <a:srgbClr val="172B4D"/>
              </a:solidFill>
              <a:highlight>
                <a:srgbClr val="FFFFFF"/>
              </a:highlight>
              <a:latin typeface="Roboto"/>
              <a:ea typeface="Roboto"/>
              <a:cs typeface="Roboto"/>
              <a:sym typeface="Roboto"/>
            </a:endParaRPr>
          </a:p>
          <a:p>
            <a:pPr indent="-330200" lvl="0" marL="457200" marR="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Plot the curve - bigger the AUC (area under the curve) the better the model</a:t>
            </a:r>
            <a:endParaRPr sz="1600">
              <a:solidFill>
                <a:srgbClr val="172B4D"/>
              </a:solidFill>
              <a:highlight>
                <a:srgbClr val="FFFFFF"/>
              </a:highlight>
              <a:latin typeface="Roboto"/>
              <a:ea typeface="Roboto"/>
              <a:cs typeface="Roboto"/>
              <a:sym typeface="Roboto"/>
            </a:endParaRPr>
          </a:p>
          <a:p>
            <a:pPr indent="-330200" lvl="0" marL="457200" marR="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want a curve as close to top left as possible- AUC is 0.86 - quite good </a:t>
            </a:r>
            <a:endParaRPr sz="16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76200" marR="76200" rtl="0" algn="ctr">
              <a:lnSpc>
                <a:spcPct val="115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300"/>
              <a:buFont typeface="Arial"/>
              <a:buNone/>
            </a:pPr>
            <a:r>
              <a:t/>
            </a:r>
            <a:endParaRPr b="0" i="0" sz="11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550"/>
              <a:buFont typeface="Arial"/>
              <a:buNone/>
            </a:pPr>
            <a:r>
              <a:t/>
            </a:r>
            <a:endParaRPr b="0" i="0" sz="13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4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4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p:txBody>
      </p:sp>
      <p:pic>
        <p:nvPicPr>
          <p:cNvPr id="537" name="Google Shape;537;p75"/>
          <p:cNvPicPr preferRelativeResize="0"/>
          <p:nvPr/>
        </p:nvPicPr>
        <p:blipFill>
          <a:blip r:embed="rId4">
            <a:alphaModFix/>
          </a:blip>
          <a:stretch>
            <a:fillRect/>
          </a:stretch>
        </p:blipFill>
        <p:spPr>
          <a:xfrm>
            <a:off x="5184525" y="1457025"/>
            <a:ext cx="3840474" cy="29348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76"/>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evaluate a model?</a:t>
            </a:r>
            <a:endParaRPr b="0" i="0" sz="2100" u="none" cap="none" strike="noStrike">
              <a:solidFill>
                <a:srgbClr val="2E2E2E"/>
              </a:solidFill>
              <a:latin typeface="Montserrat"/>
              <a:ea typeface="Montserrat"/>
              <a:cs typeface="Montserrat"/>
              <a:sym typeface="Montserrat"/>
            </a:endParaRPr>
          </a:p>
        </p:txBody>
      </p:sp>
      <p:sp>
        <p:nvSpPr>
          <p:cNvPr id="543" name="Google Shape;543;p7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44" name="Google Shape;544;p7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45" name="Google Shape;545;p76"/>
          <p:cNvSpPr txBox="1"/>
          <p:nvPr/>
        </p:nvSpPr>
        <p:spPr>
          <a:xfrm>
            <a:off x="707225" y="1293025"/>
            <a:ext cx="34659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The ROC curve is a method to compare different settings for you model (threshold).</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It answer the question of: “What is the best threshold to use?”</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Each dot of the curve corresponds to a different value of the threshold</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546" name="Google Shape;546;p76"/>
          <p:cNvGrpSpPr/>
          <p:nvPr/>
        </p:nvGrpSpPr>
        <p:grpSpPr>
          <a:xfrm>
            <a:off x="4357150" y="533500"/>
            <a:ext cx="4446500" cy="3935025"/>
            <a:chOff x="4433350" y="533500"/>
            <a:chExt cx="4446500" cy="3935025"/>
          </a:xfrm>
        </p:grpSpPr>
        <p:pic>
          <p:nvPicPr>
            <p:cNvPr id="547" name="Google Shape;547;p76"/>
            <p:cNvPicPr preferRelativeResize="0"/>
            <p:nvPr/>
          </p:nvPicPr>
          <p:blipFill>
            <a:blip r:embed="rId4">
              <a:alphaModFix/>
            </a:blip>
            <a:stretch>
              <a:fillRect/>
            </a:stretch>
          </p:blipFill>
          <p:spPr>
            <a:xfrm>
              <a:off x="4433350" y="1250525"/>
              <a:ext cx="4203357" cy="3218000"/>
            </a:xfrm>
            <a:prstGeom prst="rect">
              <a:avLst/>
            </a:prstGeom>
            <a:noFill/>
            <a:ln>
              <a:noFill/>
            </a:ln>
          </p:spPr>
        </p:pic>
        <p:sp>
          <p:nvSpPr>
            <p:cNvPr id="548" name="Google Shape;548;p76"/>
            <p:cNvSpPr txBox="1"/>
            <p:nvPr/>
          </p:nvSpPr>
          <p:spPr>
            <a:xfrm rot="-5400000">
              <a:off x="3869750" y="1334350"/>
              <a:ext cx="19287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 Recall</a:t>
              </a:r>
              <a:endParaRPr/>
            </a:p>
          </p:txBody>
        </p:sp>
        <p:sp>
          <p:nvSpPr>
            <p:cNvPr id="549" name="Google Shape;549;p76"/>
            <p:cNvSpPr txBox="1"/>
            <p:nvPr/>
          </p:nvSpPr>
          <p:spPr>
            <a:xfrm>
              <a:off x="7157250" y="3992125"/>
              <a:ext cx="1722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1-(FP/(FN+TN)</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3" name="Shape 553"/>
        <p:cNvGrpSpPr/>
        <p:nvPr/>
      </p:nvGrpSpPr>
      <p:grpSpPr>
        <a:xfrm>
          <a:off x="0" y="0"/>
          <a:ext cx="0" cy="0"/>
          <a:chOff x="0" y="0"/>
          <a:chExt cx="0" cy="0"/>
        </a:xfrm>
      </p:grpSpPr>
      <p:sp>
        <p:nvSpPr>
          <p:cNvPr id="554" name="Google Shape;554;p77"/>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evaluate a model?</a:t>
            </a:r>
            <a:endParaRPr b="0" i="0" sz="2100" u="none" cap="none" strike="noStrike">
              <a:solidFill>
                <a:srgbClr val="2E2E2E"/>
              </a:solidFill>
              <a:latin typeface="Montserrat"/>
              <a:ea typeface="Montserrat"/>
              <a:cs typeface="Montserrat"/>
              <a:sym typeface="Montserrat"/>
            </a:endParaRPr>
          </a:p>
        </p:txBody>
      </p:sp>
      <p:sp>
        <p:nvSpPr>
          <p:cNvPr id="555" name="Google Shape;555;p7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56" name="Google Shape;556;p7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57" name="Google Shape;557;p77"/>
          <p:cNvSpPr txBox="1"/>
          <p:nvPr/>
        </p:nvSpPr>
        <p:spPr>
          <a:xfrm>
            <a:off x="546450" y="103185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GETTING THE ROC FROM SKLEARN</a:t>
            </a:r>
            <a:endParaRPr b="0" i="0" sz="2100" u="none" cap="none" strike="noStrike">
              <a:solidFill>
                <a:srgbClr val="2E2E2E"/>
              </a:solidFill>
              <a:latin typeface="Montserrat"/>
              <a:ea typeface="Montserrat"/>
              <a:cs typeface="Montserrat"/>
              <a:sym typeface="Montserrat"/>
            </a:endParaRPr>
          </a:p>
        </p:txBody>
      </p:sp>
      <p:sp>
        <p:nvSpPr>
          <p:cNvPr id="558" name="Google Shape;558;p7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59" name="Google Shape;559;p77"/>
          <p:cNvSpPr txBox="1"/>
          <p:nvPr/>
        </p:nvSpPr>
        <p:spPr>
          <a:xfrm>
            <a:off x="693000" y="1844475"/>
            <a:ext cx="7758000" cy="21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rgbClr val="172B4D"/>
                </a:solidFill>
                <a:latin typeface="Roboto Mono"/>
                <a:ea typeface="Roboto Mono"/>
                <a:cs typeface="Roboto Mono"/>
                <a:sym typeface="Roboto Mono"/>
              </a:rPr>
              <a:t>from</a:t>
            </a:r>
            <a:r>
              <a:rPr lang="en" sz="1500">
                <a:solidFill>
                  <a:srgbClr val="172B4D"/>
                </a:solidFill>
                <a:latin typeface="Roboto Mono"/>
                <a:ea typeface="Roboto Mono"/>
                <a:cs typeface="Roboto Mono"/>
                <a:sym typeface="Roboto Mono"/>
              </a:rPr>
              <a:t> </a:t>
            </a:r>
            <a:r>
              <a:rPr lang="en" sz="1500">
                <a:solidFill>
                  <a:srgbClr val="555555"/>
                </a:solidFill>
                <a:latin typeface="Roboto Mono"/>
                <a:ea typeface="Roboto Mono"/>
                <a:cs typeface="Roboto Mono"/>
                <a:sym typeface="Roboto Mono"/>
              </a:rPr>
              <a:t>sklearn</a:t>
            </a:r>
            <a:r>
              <a:rPr lang="en" sz="1500">
                <a:solidFill>
                  <a:srgbClr val="172B4D"/>
                </a:solidFill>
                <a:latin typeface="Roboto Mono"/>
                <a:ea typeface="Roboto Mono"/>
                <a:cs typeface="Roboto Mono"/>
                <a:sym typeface="Roboto Mono"/>
              </a:rPr>
              <a:t> </a:t>
            </a:r>
            <a:r>
              <a:rPr b="1" lang="en" sz="1500">
                <a:solidFill>
                  <a:srgbClr val="172B4D"/>
                </a:solidFill>
                <a:latin typeface="Roboto Mono"/>
                <a:ea typeface="Roboto Mono"/>
                <a:cs typeface="Roboto Mono"/>
                <a:sym typeface="Roboto Mono"/>
              </a:rPr>
              <a:t>import</a:t>
            </a:r>
            <a:r>
              <a:rPr lang="en" sz="1500">
                <a:solidFill>
                  <a:srgbClr val="172B4D"/>
                </a:solidFill>
                <a:latin typeface="Roboto Mono"/>
                <a:ea typeface="Roboto Mono"/>
                <a:cs typeface="Roboto Mono"/>
                <a:sym typeface="Roboto Mono"/>
              </a:rPr>
              <a:t> metrics</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500">
                <a:solidFill>
                  <a:srgbClr val="172B4D"/>
                </a:solidFill>
                <a:latin typeface="Roboto Mono"/>
                <a:ea typeface="Roboto Mono"/>
                <a:cs typeface="Roboto Mono"/>
                <a:sym typeface="Roboto Mono"/>
              </a:rPr>
              <a:t>import</a:t>
            </a:r>
            <a:r>
              <a:rPr lang="en" sz="1500">
                <a:solidFill>
                  <a:srgbClr val="172B4D"/>
                </a:solidFill>
                <a:latin typeface="Roboto Mono"/>
                <a:ea typeface="Roboto Mono"/>
                <a:cs typeface="Roboto Mono"/>
                <a:sym typeface="Roboto Mono"/>
              </a:rPr>
              <a:t> </a:t>
            </a:r>
            <a:r>
              <a:rPr lang="en" sz="1500">
                <a:solidFill>
                  <a:srgbClr val="555555"/>
                </a:solidFill>
                <a:latin typeface="Roboto Mono"/>
                <a:ea typeface="Roboto Mono"/>
                <a:cs typeface="Roboto Mono"/>
                <a:sym typeface="Roboto Mono"/>
              </a:rPr>
              <a:t>matplotlib.pyplot</a:t>
            </a:r>
            <a:r>
              <a:rPr lang="en" sz="1500">
                <a:solidFill>
                  <a:srgbClr val="172B4D"/>
                </a:solidFill>
                <a:latin typeface="Roboto Mono"/>
                <a:ea typeface="Roboto Mono"/>
                <a:cs typeface="Roboto Mono"/>
                <a:sym typeface="Roboto Mono"/>
              </a:rPr>
              <a:t> </a:t>
            </a:r>
            <a:r>
              <a:rPr b="1" lang="en" sz="1500">
                <a:solidFill>
                  <a:srgbClr val="172B4D"/>
                </a:solidFill>
                <a:latin typeface="Roboto Mono"/>
                <a:ea typeface="Roboto Mono"/>
                <a:cs typeface="Roboto Mono"/>
                <a:sym typeface="Roboto Mono"/>
              </a:rPr>
              <a:t>as</a:t>
            </a:r>
            <a:r>
              <a:rPr lang="en" sz="1500">
                <a:solidFill>
                  <a:srgbClr val="172B4D"/>
                </a:solidFill>
                <a:latin typeface="Roboto Mono"/>
                <a:ea typeface="Roboto Mono"/>
                <a:cs typeface="Roboto Mono"/>
                <a:sym typeface="Roboto Mono"/>
              </a:rPr>
              <a:t> </a:t>
            </a:r>
            <a:r>
              <a:rPr lang="en" sz="1500">
                <a:solidFill>
                  <a:srgbClr val="555555"/>
                </a:solidFill>
                <a:latin typeface="Roboto Mono"/>
                <a:ea typeface="Roboto Mono"/>
                <a:cs typeface="Roboto Mono"/>
                <a:sym typeface="Roboto Mono"/>
              </a:rPr>
              <a:t>plt</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500">
                <a:solidFill>
                  <a:srgbClr val="172B4D"/>
                </a:solidFill>
                <a:latin typeface="Roboto Mono"/>
                <a:ea typeface="Roboto Mono"/>
                <a:cs typeface="Roboto Mono"/>
                <a:sym typeface="Roboto Mono"/>
              </a:rPr>
              <a:t>y_pred_proba </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 classification</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predict_proba(X_test)[::,</a:t>
            </a:r>
            <a:r>
              <a:rPr lang="en" sz="1500">
                <a:solidFill>
                  <a:srgbClr val="009999"/>
                </a:solidFill>
                <a:latin typeface="Roboto Mono"/>
                <a:ea typeface="Roboto Mono"/>
                <a:cs typeface="Roboto Mono"/>
                <a:sym typeface="Roboto Mono"/>
              </a:rPr>
              <a:t>1</a:t>
            </a:r>
            <a:r>
              <a:rPr lang="en" sz="1500">
                <a:solidFill>
                  <a:srgbClr val="172B4D"/>
                </a:solidFill>
                <a:latin typeface="Roboto Mono"/>
                <a:ea typeface="Roboto Mono"/>
                <a:cs typeface="Roboto Mono"/>
                <a:sym typeface="Roboto Mono"/>
              </a:rPr>
              <a:t>]</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500">
                <a:solidFill>
                  <a:srgbClr val="172B4D"/>
                </a:solidFill>
                <a:latin typeface="Roboto Mono"/>
                <a:ea typeface="Roboto Mono"/>
                <a:cs typeface="Roboto Mono"/>
                <a:sym typeface="Roboto Mono"/>
              </a:rPr>
              <a:t>fpr, tpr, _ </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 metrics</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roc_curve(y_test,  y_pred_proba)</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500">
                <a:solidFill>
                  <a:srgbClr val="172B4D"/>
                </a:solidFill>
                <a:latin typeface="Roboto Mono"/>
                <a:ea typeface="Roboto Mono"/>
                <a:cs typeface="Roboto Mono"/>
                <a:sym typeface="Roboto Mono"/>
              </a:rPr>
              <a:t>auc </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 metrics</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roc_auc_score(y_test, y_pred_proba)</a:t>
            </a:r>
            <a:endParaRPr sz="1500">
              <a:solidFill>
                <a:srgbClr val="172B4D"/>
              </a:solidFill>
              <a:latin typeface="Roboto Mono"/>
              <a:ea typeface="Roboto Mono"/>
              <a:cs typeface="Roboto Mono"/>
              <a:sym typeface="Roboto Mono"/>
            </a:endParaRPr>
          </a:p>
          <a:p>
            <a:pPr indent="0" lvl="0" marL="0" marR="76200" rtl="0" algn="l">
              <a:lnSpc>
                <a:spcPct val="115000"/>
              </a:lnSpc>
              <a:spcBef>
                <a:spcPts val="0"/>
              </a:spcBef>
              <a:spcAft>
                <a:spcPts val="0"/>
              </a:spcAft>
              <a:buClr>
                <a:srgbClr val="000000"/>
              </a:buClr>
              <a:buSzPts val="1100"/>
              <a:buFont typeface="Arial"/>
              <a:buNone/>
            </a:pPr>
            <a:r>
              <a:rPr lang="en" sz="1500">
                <a:solidFill>
                  <a:srgbClr val="172B4D"/>
                </a:solidFill>
                <a:latin typeface="Roboto Mono"/>
                <a:ea typeface="Roboto Mono"/>
                <a:cs typeface="Roboto Mono"/>
                <a:sym typeface="Roboto Mono"/>
              </a:rPr>
              <a:t>plt</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plot(fpr,tpr)</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3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78"/>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evaluate a model?</a:t>
            </a:r>
            <a:endParaRPr b="0" i="0" sz="2100" u="none" cap="none" strike="noStrike">
              <a:solidFill>
                <a:srgbClr val="2E2E2E"/>
              </a:solidFill>
              <a:latin typeface="Montserrat"/>
              <a:ea typeface="Montserrat"/>
              <a:cs typeface="Montserrat"/>
              <a:sym typeface="Montserrat"/>
            </a:endParaRPr>
          </a:p>
        </p:txBody>
      </p:sp>
      <p:sp>
        <p:nvSpPr>
          <p:cNvPr id="565" name="Google Shape;565;p7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66" name="Google Shape;566;p7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67" name="Google Shape;567;p78"/>
          <p:cNvSpPr txBox="1"/>
          <p:nvPr/>
        </p:nvSpPr>
        <p:spPr>
          <a:xfrm>
            <a:off x="546450" y="103185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GETTING THE CONFUSION MATRIX FROM SKLEARN</a:t>
            </a:r>
            <a:endParaRPr b="0" i="0" sz="2100" u="none" cap="none" strike="noStrike">
              <a:solidFill>
                <a:srgbClr val="2E2E2E"/>
              </a:solidFill>
              <a:latin typeface="Montserrat"/>
              <a:ea typeface="Montserrat"/>
              <a:cs typeface="Montserrat"/>
              <a:sym typeface="Montserrat"/>
            </a:endParaRPr>
          </a:p>
        </p:txBody>
      </p:sp>
      <p:sp>
        <p:nvSpPr>
          <p:cNvPr id="568" name="Google Shape;568;p7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69" name="Google Shape;569;p78"/>
          <p:cNvSpPr txBox="1"/>
          <p:nvPr/>
        </p:nvSpPr>
        <p:spPr>
          <a:xfrm>
            <a:off x="693000" y="1844475"/>
            <a:ext cx="7758000" cy="2185800"/>
          </a:xfrm>
          <a:prstGeom prst="rect">
            <a:avLst/>
          </a:prstGeom>
          <a:noFill/>
          <a:ln>
            <a:noFill/>
          </a:ln>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Clr>
                <a:srgbClr val="000000"/>
              </a:buClr>
              <a:buSzPts val="1100"/>
              <a:buFont typeface="Arial"/>
              <a:buNone/>
            </a:pPr>
            <a:r>
              <a:rPr b="1" lang="en" sz="1550">
                <a:solidFill>
                  <a:srgbClr val="C65D09"/>
                </a:solidFill>
                <a:latin typeface="Courier New"/>
                <a:ea typeface="Courier New"/>
                <a:cs typeface="Courier New"/>
                <a:sym typeface="Courier New"/>
              </a:rPr>
              <a:t>&gt;&gt;&gt; </a:t>
            </a:r>
            <a:r>
              <a:rPr b="1" lang="en" sz="1550">
                <a:solidFill>
                  <a:srgbClr val="007020"/>
                </a:solidFill>
                <a:latin typeface="Courier New"/>
                <a:ea typeface="Courier New"/>
                <a:cs typeface="Courier New"/>
                <a:sym typeface="Courier New"/>
              </a:rPr>
              <a:t>from</a:t>
            </a:r>
            <a:r>
              <a:rPr lang="en" sz="1550">
                <a:solidFill>
                  <a:srgbClr val="212529"/>
                </a:solidFill>
                <a:latin typeface="Courier New"/>
                <a:ea typeface="Courier New"/>
                <a:cs typeface="Courier New"/>
                <a:sym typeface="Courier New"/>
              </a:rPr>
              <a:t> </a:t>
            </a:r>
            <a:r>
              <a:rPr b="1" lang="en" sz="1550">
                <a:solidFill>
                  <a:srgbClr val="0E84B5"/>
                </a:solidFill>
                <a:latin typeface="Courier New"/>
                <a:ea typeface="Courier New"/>
                <a:cs typeface="Courier New"/>
                <a:sym typeface="Courier New"/>
              </a:rPr>
              <a:t>sklearn.metrics</a:t>
            </a:r>
            <a:r>
              <a:rPr lang="en" sz="1550">
                <a:solidFill>
                  <a:srgbClr val="212529"/>
                </a:solidFill>
                <a:latin typeface="Courier New"/>
                <a:ea typeface="Courier New"/>
                <a:cs typeface="Courier New"/>
                <a:sym typeface="Courier New"/>
              </a:rPr>
              <a:t> </a:t>
            </a:r>
            <a:r>
              <a:rPr b="1" lang="en" sz="1550">
                <a:solidFill>
                  <a:srgbClr val="007020"/>
                </a:solidFill>
                <a:latin typeface="Courier New"/>
                <a:ea typeface="Courier New"/>
                <a:cs typeface="Courier New"/>
                <a:sym typeface="Courier New"/>
              </a:rPr>
              <a:t>import</a:t>
            </a:r>
            <a:r>
              <a:rPr lang="en" sz="1550">
                <a:solidFill>
                  <a:srgbClr val="212529"/>
                </a:solidFill>
                <a:latin typeface="Courier New"/>
                <a:ea typeface="Courier New"/>
                <a:cs typeface="Courier New"/>
                <a:sym typeface="Courier New"/>
              </a:rPr>
              <a:t> confusion_matrix</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b="1" lang="en" sz="1550">
                <a:solidFill>
                  <a:srgbClr val="C65D09"/>
                </a:solidFill>
                <a:latin typeface="Courier New"/>
                <a:ea typeface="Courier New"/>
                <a:cs typeface="Courier New"/>
                <a:sym typeface="Courier New"/>
              </a:rPr>
              <a:t>&gt;&gt;&gt; </a:t>
            </a:r>
            <a:r>
              <a:rPr lang="en" sz="1550">
                <a:solidFill>
                  <a:srgbClr val="212529"/>
                </a:solidFill>
                <a:latin typeface="Courier New"/>
                <a:ea typeface="Courier New"/>
                <a:cs typeface="Courier New"/>
                <a:sym typeface="Courier New"/>
              </a:rPr>
              <a:t>y_true </a:t>
            </a:r>
            <a:r>
              <a:rPr lang="en" sz="1550">
                <a:solidFill>
                  <a:srgbClr val="666666"/>
                </a:solidFill>
                <a:latin typeface="Courier New"/>
                <a:ea typeface="Courier New"/>
                <a:cs typeface="Courier New"/>
                <a:sym typeface="Courier New"/>
              </a:rPr>
              <a:t>=</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1</a:t>
            </a:r>
            <a:r>
              <a:rPr lang="en" sz="1550">
                <a:solidFill>
                  <a:srgbClr val="212529"/>
                </a:solidFill>
                <a:latin typeface="Courier New"/>
                <a:ea typeface="Courier New"/>
                <a:cs typeface="Courier New"/>
                <a:sym typeface="Courier New"/>
              </a:rPr>
              <a:t>]</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b="1" lang="en" sz="1550">
                <a:solidFill>
                  <a:srgbClr val="C65D09"/>
                </a:solidFill>
                <a:latin typeface="Courier New"/>
                <a:ea typeface="Courier New"/>
                <a:cs typeface="Courier New"/>
                <a:sym typeface="Courier New"/>
              </a:rPr>
              <a:t>&gt;&gt;&gt; </a:t>
            </a:r>
            <a:r>
              <a:rPr lang="en" sz="1550">
                <a:solidFill>
                  <a:srgbClr val="212529"/>
                </a:solidFill>
                <a:latin typeface="Courier New"/>
                <a:ea typeface="Courier New"/>
                <a:cs typeface="Courier New"/>
                <a:sym typeface="Courier New"/>
              </a:rPr>
              <a:t>y_pred </a:t>
            </a:r>
            <a:r>
              <a:rPr lang="en" sz="1550">
                <a:solidFill>
                  <a:srgbClr val="666666"/>
                </a:solidFill>
                <a:latin typeface="Courier New"/>
                <a:ea typeface="Courier New"/>
                <a:cs typeface="Courier New"/>
                <a:sym typeface="Courier New"/>
              </a:rPr>
              <a:t>=</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b="1" lang="en" sz="1550">
                <a:solidFill>
                  <a:srgbClr val="C65D09"/>
                </a:solidFill>
                <a:latin typeface="Courier New"/>
                <a:ea typeface="Courier New"/>
                <a:cs typeface="Courier New"/>
                <a:sym typeface="Courier New"/>
              </a:rPr>
              <a:t>&gt;&gt;&gt; </a:t>
            </a:r>
            <a:r>
              <a:rPr lang="en" sz="1550">
                <a:solidFill>
                  <a:srgbClr val="212529"/>
                </a:solidFill>
                <a:latin typeface="Courier New"/>
                <a:ea typeface="Courier New"/>
                <a:cs typeface="Courier New"/>
                <a:sym typeface="Courier New"/>
              </a:rPr>
              <a:t>confusion_matrix(y_true, y_pred)</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lang="en" sz="1550">
                <a:solidFill>
                  <a:srgbClr val="333333"/>
                </a:solidFill>
                <a:latin typeface="Courier New"/>
                <a:ea typeface="Courier New"/>
                <a:cs typeface="Courier New"/>
                <a:sym typeface="Courier New"/>
              </a:rPr>
              <a:t>array([[2, 0, 0],</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lang="en" sz="1550">
                <a:solidFill>
                  <a:srgbClr val="333333"/>
                </a:solidFill>
                <a:latin typeface="Courier New"/>
                <a:ea typeface="Courier New"/>
                <a:cs typeface="Courier New"/>
                <a:sym typeface="Courier New"/>
              </a:rPr>
              <a:t>       [0, 0, 1],</a:t>
            </a:r>
            <a:endParaRPr sz="15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550">
                <a:solidFill>
                  <a:srgbClr val="333333"/>
                </a:solidFill>
                <a:latin typeface="Courier New"/>
                <a:ea typeface="Courier New"/>
                <a:cs typeface="Courier New"/>
                <a:sym typeface="Courier New"/>
              </a:rPr>
              <a:t>       [1, 0, 2]])</a:t>
            </a:r>
            <a:endParaRPr sz="1550">
              <a:solidFill>
                <a:srgbClr val="333333"/>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t/>
            </a:r>
            <a:endParaRPr b="1"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3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3" name="Shape 573"/>
        <p:cNvGrpSpPr/>
        <p:nvPr/>
      </p:nvGrpSpPr>
      <p:grpSpPr>
        <a:xfrm>
          <a:off x="0" y="0"/>
          <a:ext cx="0" cy="0"/>
          <a:chOff x="0" y="0"/>
          <a:chExt cx="0" cy="0"/>
        </a:xfrm>
      </p:grpSpPr>
      <p:sp>
        <p:nvSpPr>
          <p:cNvPr id="574" name="Google Shape;574;p79"/>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evaluate a model?</a:t>
            </a:r>
            <a:endParaRPr b="0" i="0" sz="2100" u="none" cap="none" strike="noStrike">
              <a:solidFill>
                <a:srgbClr val="2E2E2E"/>
              </a:solidFill>
              <a:latin typeface="Montserrat"/>
              <a:ea typeface="Montserrat"/>
              <a:cs typeface="Montserrat"/>
              <a:sym typeface="Montserrat"/>
            </a:endParaRPr>
          </a:p>
        </p:txBody>
      </p:sp>
      <p:sp>
        <p:nvSpPr>
          <p:cNvPr id="575" name="Google Shape;575;p7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76" name="Google Shape;576;p7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77" name="Google Shape;577;p79"/>
          <p:cNvSpPr txBox="1"/>
          <p:nvPr/>
        </p:nvSpPr>
        <p:spPr>
          <a:xfrm>
            <a:off x="546450" y="103185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GETTING THE CONFUSION MATRIX FROM SKLEARN</a:t>
            </a:r>
            <a:endParaRPr b="0" i="0" sz="2100" u="none" cap="none" strike="noStrike">
              <a:solidFill>
                <a:srgbClr val="2E2E2E"/>
              </a:solidFill>
              <a:latin typeface="Montserrat"/>
              <a:ea typeface="Montserrat"/>
              <a:cs typeface="Montserrat"/>
              <a:sym typeface="Montserrat"/>
            </a:endParaRPr>
          </a:p>
        </p:txBody>
      </p:sp>
      <p:sp>
        <p:nvSpPr>
          <p:cNvPr id="578" name="Google Shape;578;p7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79" name="Google Shape;579;p79"/>
          <p:cNvSpPr txBox="1"/>
          <p:nvPr/>
        </p:nvSpPr>
        <p:spPr>
          <a:xfrm>
            <a:off x="693000" y="1844475"/>
            <a:ext cx="7758000" cy="264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50">
                <a:solidFill>
                  <a:srgbClr val="C65D09"/>
                </a:solidFill>
                <a:latin typeface="Courier New"/>
                <a:ea typeface="Courier New"/>
                <a:cs typeface="Courier New"/>
                <a:sym typeface="Courier New"/>
              </a:rPr>
              <a:t>&gt;&gt;&gt; </a:t>
            </a:r>
            <a:r>
              <a:rPr b="1" lang="en" sz="1650">
                <a:solidFill>
                  <a:srgbClr val="007020"/>
                </a:solidFill>
                <a:latin typeface="Courier New"/>
                <a:ea typeface="Courier New"/>
                <a:cs typeface="Courier New"/>
                <a:sym typeface="Courier New"/>
              </a:rPr>
              <a:t>from</a:t>
            </a:r>
            <a:r>
              <a:rPr lang="en" sz="1650">
                <a:solidFill>
                  <a:srgbClr val="212529"/>
                </a:solidFill>
                <a:latin typeface="Courier New"/>
                <a:ea typeface="Courier New"/>
                <a:cs typeface="Courier New"/>
                <a:sym typeface="Courier New"/>
              </a:rPr>
              <a:t> </a:t>
            </a:r>
            <a:r>
              <a:rPr b="1" lang="en" sz="1650">
                <a:solidFill>
                  <a:srgbClr val="0E84B5"/>
                </a:solidFill>
                <a:latin typeface="Courier New"/>
                <a:ea typeface="Courier New"/>
                <a:cs typeface="Courier New"/>
                <a:sym typeface="Courier New"/>
              </a:rPr>
              <a:t>sklearn.metrics</a:t>
            </a:r>
            <a:r>
              <a:rPr lang="en" sz="1650">
                <a:solidFill>
                  <a:srgbClr val="212529"/>
                </a:solidFill>
                <a:latin typeface="Courier New"/>
                <a:ea typeface="Courier New"/>
                <a:cs typeface="Courier New"/>
                <a:sym typeface="Courier New"/>
              </a:rPr>
              <a:t> </a:t>
            </a:r>
            <a:r>
              <a:rPr b="1" lang="en" sz="1650">
                <a:solidFill>
                  <a:srgbClr val="007020"/>
                </a:solidFill>
                <a:latin typeface="Courier New"/>
                <a:ea typeface="Courier New"/>
                <a:cs typeface="Courier New"/>
                <a:sym typeface="Courier New"/>
              </a:rPr>
              <a:t>import</a:t>
            </a:r>
            <a:r>
              <a:rPr lang="en" sz="1650">
                <a:solidFill>
                  <a:srgbClr val="212529"/>
                </a:solidFill>
                <a:latin typeface="Courier New"/>
                <a:ea typeface="Courier New"/>
                <a:cs typeface="Courier New"/>
                <a:sym typeface="Courier New"/>
              </a:rPr>
              <a:t> confusion_matrix</a:t>
            </a:r>
            <a:endParaRPr b="1" sz="2250">
              <a:solidFill>
                <a:srgbClr val="C65D0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50">
                <a:solidFill>
                  <a:srgbClr val="C65D09"/>
                </a:solidFill>
                <a:latin typeface="Courier New"/>
                <a:ea typeface="Courier New"/>
                <a:cs typeface="Courier New"/>
                <a:sym typeface="Courier New"/>
              </a:rPr>
              <a:t>&gt;&gt;&gt; </a:t>
            </a:r>
            <a:r>
              <a:rPr lang="en" sz="1650">
                <a:solidFill>
                  <a:srgbClr val="212529"/>
                </a:solidFill>
                <a:latin typeface="Courier New"/>
                <a:ea typeface="Courier New"/>
                <a:cs typeface="Courier New"/>
                <a:sym typeface="Courier New"/>
              </a:rPr>
              <a:t>y_true </a:t>
            </a:r>
            <a:r>
              <a:rPr lang="en" sz="1650">
                <a:solidFill>
                  <a:srgbClr val="666666"/>
                </a:solidFill>
                <a:latin typeface="Courier New"/>
                <a:ea typeface="Courier New"/>
                <a:cs typeface="Courier New"/>
                <a:sym typeface="Courier New"/>
              </a:rPr>
              <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"bird"</a:t>
            </a:r>
            <a:r>
              <a:rPr lang="en" sz="1650">
                <a:solidFill>
                  <a:srgbClr val="212529"/>
                </a:solidFill>
                <a:latin typeface="Courier New"/>
                <a:ea typeface="Courier New"/>
                <a:cs typeface="Courier New"/>
                <a:sym typeface="Courier New"/>
              </a:rPr>
              <a:t>]</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50">
                <a:solidFill>
                  <a:srgbClr val="C65D09"/>
                </a:solidFill>
                <a:latin typeface="Courier New"/>
                <a:ea typeface="Courier New"/>
                <a:cs typeface="Courier New"/>
                <a:sym typeface="Courier New"/>
              </a:rPr>
              <a:t>&gt;&gt;&gt; </a:t>
            </a:r>
            <a:r>
              <a:rPr lang="en" sz="1650">
                <a:solidFill>
                  <a:srgbClr val="212529"/>
                </a:solidFill>
                <a:latin typeface="Courier New"/>
                <a:ea typeface="Courier New"/>
                <a:cs typeface="Courier New"/>
                <a:sym typeface="Courier New"/>
              </a:rPr>
              <a:t>y_pred </a:t>
            </a:r>
            <a:r>
              <a:rPr lang="en" sz="1650">
                <a:solidFill>
                  <a:srgbClr val="666666"/>
                </a:solidFill>
                <a:latin typeface="Courier New"/>
                <a:ea typeface="Courier New"/>
                <a:cs typeface="Courier New"/>
                <a:sym typeface="Courier New"/>
              </a:rPr>
              <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50">
                <a:solidFill>
                  <a:srgbClr val="C65D09"/>
                </a:solidFill>
                <a:latin typeface="Courier New"/>
                <a:ea typeface="Courier New"/>
                <a:cs typeface="Courier New"/>
                <a:sym typeface="Courier New"/>
              </a:rPr>
              <a:t>&gt;&gt;&gt; </a:t>
            </a:r>
            <a:r>
              <a:rPr lang="en" sz="1650">
                <a:solidFill>
                  <a:srgbClr val="212529"/>
                </a:solidFill>
                <a:latin typeface="Courier New"/>
                <a:ea typeface="Courier New"/>
                <a:cs typeface="Courier New"/>
                <a:sym typeface="Courier New"/>
              </a:rPr>
              <a:t>confusion_matrix(y_true, y_pred, labels</a:t>
            </a:r>
            <a:r>
              <a:rPr lang="en" sz="1650">
                <a:solidFill>
                  <a:srgbClr val="666666"/>
                </a:solidFill>
                <a:latin typeface="Courier New"/>
                <a:ea typeface="Courier New"/>
                <a:cs typeface="Courier New"/>
                <a:sym typeface="Courier New"/>
              </a:rPr>
              <a:t>=</a:t>
            </a:r>
            <a:r>
              <a:rPr lang="en" sz="1650">
                <a:solidFill>
                  <a:srgbClr val="212529"/>
                </a:solidFill>
                <a:latin typeface="Courier New"/>
                <a:ea typeface="Courier New"/>
                <a:cs typeface="Courier New"/>
                <a:sym typeface="Courier New"/>
              </a:rPr>
              <a:t>[</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"bird"</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650">
                <a:solidFill>
                  <a:srgbClr val="333333"/>
                </a:solidFill>
                <a:latin typeface="Courier New"/>
                <a:ea typeface="Courier New"/>
                <a:cs typeface="Courier New"/>
                <a:sym typeface="Courier New"/>
              </a:rPr>
              <a:t>array([[2, 0, 0],</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650">
                <a:solidFill>
                  <a:srgbClr val="333333"/>
                </a:solidFill>
                <a:latin typeface="Courier New"/>
                <a:ea typeface="Courier New"/>
                <a:cs typeface="Courier New"/>
                <a:sym typeface="Courier New"/>
              </a:rPr>
              <a:t>       [0, 0, 1],</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650">
                <a:solidFill>
                  <a:srgbClr val="333333"/>
                </a:solidFill>
                <a:latin typeface="Courier New"/>
                <a:ea typeface="Courier New"/>
                <a:cs typeface="Courier New"/>
                <a:sym typeface="Courier New"/>
              </a:rPr>
              <a:t>       [1, 0, 2]])</a:t>
            </a:r>
            <a:endParaRPr sz="1650">
              <a:solidFill>
                <a:srgbClr val="333333"/>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b="1" sz="1550">
              <a:solidFill>
                <a:srgbClr val="C65D0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t/>
            </a:r>
            <a:endParaRPr b="1"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3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sp>
        <p:nvSpPr>
          <p:cNvPr id="584" name="Google Shape;584;p80"/>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a:t>
            </a:r>
            <a:r>
              <a:rPr b="1" lang="en" sz="2100" u="sng">
                <a:solidFill>
                  <a:schemeClr val="hlink"/>
                </a:solidFill>
                <a:latin typeface="Montserrat"/>
                <a:ea typeface="Montserrat"/>
                <a:cs typeface="Montserrat"/>
                <a:sym typeface="Montserrat"/>
                <a:hlinkClick r:id="rId4"/>
              </a:rPr>
              <a:t>CONFUSION MATRIX</a:t>
            </a:r>
            <a:r>
              <a:rPr b="1" lang="en" sz="2100">
                <a:solidFill>
                  <a:srgbClr val="434343"/>
                </a:solidFill>
                <a:latin typeface="Montserrat"/>
                <a:ea typeface="Montserrat"/>
                <a:cs typeface="Montserrat"/>
                <a:sym typeface="Montserrat"/>
              </a:rPr>
              <a:t>!</a:t>
            </a:r>
            <a:endParaRPr b="0" i="0" sz="2100" u="none" cap="none" strike="noStrike">
              <a:solidFill>
                <a:srgbClr val="2E2E2E"/>
              </a:solidFill>
              <a:latin typeface="Montserrat"/>
              <a:ea typeface="Montserrat"/>
              <a:cs typeface="Montserrat"/>
              <a:sym typeface="Montserrat"/>
            </a:endParaRPr>
          </a:p>
        </p:txBody>
      </p:sp>
      <p:sp>
        <p:nvSpPr>
          <p:cNvPr id="585" name="Google Shape;585;p8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586" name="Google Shape;586;p80"/>
          <p:cNvGrpSpPr/>
          <p:nvPr/>
        </p:nvGrpSpPr>
        <p:grpSpPr>
          <a:xfrm>
            <a:off x="2664625" y="1900250"/>
            <a:ext cx="3094544" cy="2689500"/>
            <a:chOff x="2588425" y="1671650"/>
            <a:chExt cx="3094544" cy="2689500"/>
          </a:xfrm>
        </p:grpSpPr>
        <p:sp>
          <p:nvSpPr>
            <p:cNvPr id="587" name="Google Shape;587;p80"/>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0"/>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0"/>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0"/>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0"/>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0"/>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593" name="Google Shape;593;p80"/>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594" name="Google Shape;594;p80"/>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595" name="Google Shape;595;p80"/>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596" name="Google Shape;596;p80"/>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597" name="Google Shape;597;p80"/>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598" name="Google Shape;598;p80"/>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599" name="Google Shape;599;p80"/>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600" name="Google Shape;600;p80"/>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601" name="Google Shape;601;p80"/>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
        <p:nvSpPr>
          <p:cNvPr id="606" name="Google Shape;606;p81"/>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CONFUSION MATRIX!</a:t>
            </a:r>
            <a:endParaRPr b="0" i="0" sz="2100" u="none" cap="none" strike="noStrike">
              <a:solidFill>
                <a:srgbClr val="2E2E2E"/>
              </a:solidFill>
              <a:latin typeface="Montserrat"/>
              <a:ea typeface="Montserrat"/>
              <a:cs typeface="Montserrat"/>
              <a:sym typeface="Montserrat"/>
            </a:endParaRPr>
          </a:p>
        </p:txBody>
      </p:sp>
      <p:sp>
        <p:nvSpPr>
          <p:cNvPr id="607" name="Google Shape;607;p8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608" name="Google Shape;608;p81"/>
          <p:cNvGrpSpPr/>
          <p:nvPr/>
        </p:nvGrpSpPr>
        <p:grpSpPr>
          <a:xfrm>
            <a:off x="2664625" y="1900250"/>
            <a:ext cx="3094544" cy="2689500"/>
            <a:chOff x="2588425" y="1671650"/>
            <a:chExt cx="3094544" cy="2689500"/>
          </a:xfrm>
        </p:grpSpPr>
        <p:sp>
          <p:nvSpPr>
            <p:cNvPr id="609" name="Google Shape;609;p81"/>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1"/>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1"/>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1"/>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1"/>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1"/>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615" name="Google Shape;615;p81"/>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616" name="Google Shape;616;p81"/>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617" name="Google Shape;617;p81"/>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618" name="Google Shape;618;p81"/>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619" name="Google Shape;619;p81"/>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620" name="Google Shape;620;p81"/>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621" name="Google Shape;621;p81"/>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622" name="Google Shape;622;p81"/>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623" name="Google Shape;623;p81"/>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624" name="Google Shape;624;p81"/>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 error</a:t>
            </a:r>
            <a:endParaRPr/>
          </a:p>
        </p:txBody>
      </p:sp>
      <p:sp>
        <p:nvSpPr>
          <p:cNvPr id="625" name="Google Shape;625;p81"/>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II error</a:t>
            </a:r>
            <a:endParaRPr/>
          </a:p>
        </p:txBody>
      </p:sp>
      <p:sp>
        <p:nvSpPr>
          <p:cNvPr id="626" name="Google Shape;626;p81"/>
          <p:cNvSpPr txBox="1"/>
          <p:nvPr/>
        </p:nvSpPr>
        <p:spPr>
          <a:xfrm>
            <a:off x="6407950" y="1939525"/>
            <a:ext cx="19503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If you are deemed to fail what kind of error do you prefer to make?</a:t>
            </a:r>
            <a:endParaRPr/>
          </a:p>
        </p:txBody>
      </p:sp>
      <p:pic>
        <p:nvPicPr>
          <p:cNvPr id="627" name="Google Shape;627;p81"/>
          <p:cNvPicPr preferRelativeResize="0"/>
          <p:nvPr/>
        </p:nvPicPr>
        <p:blipFill>
          <a:blip r:embed="rId4">
            <a:alphaModFix/>
          </a:blip>
          <a:stretch>
            <a:fillRect/>
          </a:stretch>
        </p:blipFill>
        <p:spPr>
          <a:xfrm>
            <a:off x="6543798" y="3014450"/>
            <a:ext cx="1575300" cy="1575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82"/>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CONFUSION MATRIX!</a:t>
            </a:r>
            <a:endParaRPr b="0" i="0" sz="2100" u="none" cap="none" strike="noStrike">
              <a:solidFill>
                <a:srgbClr val="2E2E2E"/>
              </a:solidFill>
              <a:latin typeface="Montserrat"/>
              <a:ea typeface="Montserrat"/>
              <a:cs typeface="Montserrat"/>
              <a:sym typeface="Montserrat"/>
            </a:endParaRPr>
          </a:p>
        </p:txBody>
      </p:sp>
      <p:sp>
        <p:nvSpPr>
          <p:cNvPr id="633" name="Google Shape;633;p8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634" name="Google Shape;634;p82"/>
          <p:cNvGrpSpPr/>
          <p:nvPr/>
        </p:nvGrpSpPr>
        <p:grpSpPr>
          <a:xfrm>
            <a:off x="2664625" y="1900250"/>
            <a:ext cx="3094544" cy="2689500"/>
            <a:chOff x="2588425" y="1671650"/>
            <a:chExt cx="3094544" cy="2689500"/>
          </a:xfrm>
        </p:grpSpPr>
        <p:sp>
          <p:nvSpPr>
            <p:cNvPr id="635" name="Google Shape;635;p82"/>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2"/>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2"/>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2"/>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2"/>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2"/>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641" name="Google Shape;641;p82"/>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642" name="Google Shape;642;p82"/>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643" name="Google Shape;643;p82"/>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644" name="Google Shape;644;p82"/>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645" name="Google Shape;645;p82"/>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646" name="Google Shape;646;p82"/>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647" name="Google Shape;647;p82"/>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648" name="Google Shape;648;p82"/>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649" name="Google Shape;649;p82"/>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650" name="Google Shape;650;p82"/>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 error</a:t>
            </a:r>
            <a:endParaRPr/>
          </a:p>
        </p:txBody>
      </p:sp>
      <p:sp>
        <p:nvSpPr>
          <p:cNvPr id="651" name="Google Shape;651;p82"/>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II error</a:t>
            </a:r>
            <a:endParaRPr/>
          </a:p>
        </p:txBody>
      </p:sp>
      <p:pic>
        <p:nvPicPr>
          <p:cNvPr id="652" name="Google Shape;652;p82"/>
          <p:cNvPicPr preferRelativeResize="0"/>
          <p:nvPr/>
        </p:nvPicPr>
        <p:blipFill>
          <a:blip r:embed="rId4">
            <a:alphaModFix/>
          </a:blip>
          <a:stretch>
            <a:fillRect/>
          </a:stretch>
        </p:blipFill>
        <p:spPr>
          <a:xfrm>
            <a:off x="6340196" y="2063879"/>
            <a:ext cx="1130051" cy="1130050"/>
          </a:xfrm>
          <a:prstGeom prst="rect">
            <a:avLst/>
          </a:prstGeom>
          <a:noFill/>
          <a:ln>
            <a:noFill/>
          </a:ln>
        </p:spPr>
      </p:pic>
      <p:pic>
        <p:nvPicPr>
          <p:cNvPr id="653" name="Google Shape;653;p82"/>
          <p:cNvPicPr preferRelativeResize="0"/>
          <p:nvPr/>
        </p:nvPicPr>
        <p:blipFill>
          <a:blip r:embed="rId5">
            <a:alphaModFix/>
          </a:blip>
          <a:stretch>
            <a:fillRect/>
          </a:stretch>
        </p:blipFill>
        <p:spPr>
          <a:xfrm>
            <a:off x="5100421" y="1977925"/>
            <a:ext cx="561850" cy="561851"/>
          </a:xfrm>
          <a:prstGeom prst="rect">
            <a:avLst/>
          </a:prstGeom>
          <a:noFill/>
          <a:ln>
            <a:noFill/>
          </a:ln>
        </p:spPr>
      </p:pic>
      <p:pic>
        <p:nvPicPr>
          <p:cNvPr id="654" name="Google Shape;654;p82"/>
          <p:cNvPicPr preferRelativeResize="0"/>
          <p:nvPr/>
        </p:nvPicPr>
        <p:blipFill>
          <a:blip r:embed="rId6">
            <a:alphaModFix/>
          </a:blip>
          <a:stretch>
            <a:fillRect/>
          </a:stretch>
        </p:blipFill>
        <p:spPr>
          <a:xfrm>
            <a:off x="2734874" y="3323097"/>
            <a:ext cx="490051" cy="4900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83"/>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CONFUSION MATRIX!</a:t>
            </a:r>
            <a:endParaRPr b="0" i="0" sz="2100" u="none" cap="none" strike="noStrike">
              <a:solidFill>
                <a:srgbClr val="2E2E2E"/>
              </a:solidFill>
              <a:latin typeface="Montserrat"/>
              <a:ea typeface="Montserrat"/>
              <a:cs typeface="Montserrat"/>
              <a:sym typeface="Montserrat"/>
            </a:endParaRPr>
          </a:p>
        </p:txBody>
      </p:sp>
      <p:sp>
        <p:nvSpPr>
          <p:cNvPr id="660" name="Google Shape;660;p8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661" name="Google Shape;661;p83"/>
          <p:cNvGrpSpPr/>
          <p:nvPr/>
        </p:nvGrpSpPr>
        <p:grpSpPr>
          <a:xfrm>
            <a:off x="2664625" y="1900250"/>
            <a:ext cx="3094544" cy="2689500"/>
            <a:chOff x="2588425" y="1671650"/>
            <a:chExt cx="3094544" cy="2689500"/>
          </a:xfrm>
        </p:grpSpPr>
        <p:sp>
          <p:nvSpPr>
            <p:cNvPr id="662" name="Google Shape;662;p83"/>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3"/>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83"/>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3"/>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3"/>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3"/>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668" name="Google Shape;668;p83"/>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669" name="Google Shape;669;p83"/>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670" name="Google Shape;670;p83"/>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671" name="Google Shape;671;p83"/>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672" name="Google Shape;672;p83"/>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673" name="Google Shape;673;p83"/>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674" name="Google Shape;674;p83"/>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675" name="Google Shape;675;p83"/>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676" name="Google Shape;676;p83"/>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677" name="Google Shape;677;p83"/>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 error</a:t>
            </a:r>
            <a:endParaRPr/>
          </a:p>
        </p:txBody>
      </p:sp>
      <p:sp>
        <p:nvSpPr>
          <p:cNvPr id="678" name="Google Shape;678;p83"/>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II error</a:t>
            </a:r>
            <a:endParaRPr/>
          </a:p>
        </p:txBody>
      </p:sp>
      <p:pic>
        <p:nvPicPr>
          <p:cNvPr id="679" name="Google Shape;679;p83"/>
          <p:cNvPicPr preferRelativeResize="0"/>
          <p:nvPr/>
        </p:nvPicPr>
        <p:blipFill>
          <a:blip r:embed="rId4">
            <a:alphaModFix/>
          </a:blip>
          <a:stretch>
            <a:fillRect/>
          </a:stretch>
        </p:blipFill>
        <p:spPr>
          <a:xfrm>
            <a:off x="2729021" y="3323100"/>
            <a:ext cx="561851" cy="561850"/>
          </a:xfrm>
          <a:prstGeom prst="rect">
            <a:avLst/>
          </a:prstGeom>
          <a:noFill/>
          <a:ln>
            <a:noFill/>
          </a:ln>
        </p:spPr>
      </p:pic>
      <p:pic>
        <p:nvPicPr>
          <p:cNvPr id="680" name="Google Shape;680;p83"/>
          <p:cNvPicPr preferRelativeResize="0"/>
          <p:nvPr/>
        </p:nvPicPr>
        <p:blipFill>
          <a:blip r:embed="rId5">
            <a:alphaModFix/>
          </a:blip>
          <a:stretch>
            <a:fillRect/>
          </a:stretch>
        </p:blipFill>
        <p:spPr>
          <a:xfrm>
            <a:off x="5178437" y="2013822"/>
            <a:ext cx="490051" cy="490051"/>
          </a:xfrm>
          <a:prstGeom prst="rect">
            <a:avLst/>
          </a:prstGeom>
          <a:noFill/>
          <a:ln>
            <a:noFill/>
          </a:ln>
        </p:spPr>
      </p:pic>
      <p:pic>
        <p:nvPicPr>
          <p:cNvPr id="681" name="Google Shape;681;p83"/>
          <p:cNvPicPr preferRelativeResize="0"/>
          <p:nvPr/>
        </p:nvPicPr>
        <p:blipFill>
          <a:blip r:embed="rId6">
            <a:alphaModFix/>
          </a:blip>
          <a:stretch>
            <a:fillRect/>
          </a:stretch>
        </p:blipFill>
        <p:spPr>
          <a:xfrm>
            <a:off x="6447371" y="1883172"/>
            <a:ext cx="1050000" cy="14914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5" name="Shape 685"/>
        <p:cNvGrpSpPr/>
        <p:nvPr/>
      </p:nvGrpSpPr>
      <p:grpSpPr>
        <a:xfrm>
          <a:off x="0" y="0"/>
          <a:ext cx="0" cy="0"/>
          <a:chOff x="0" y="0"/>
          <a:chExt cx="0" cy="0"/>
        </a:xfrm>
      </p:grpSpPr>
      <p:sp>
        <p:nvSpPr>
          <p:cNvPr id="686" name="Google Shape;686;p84"/>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CONFUSION MATRIX!</a:t>
            </a:r>
            <a:endParaRPr b="0" i="0" sz="2100" u="none" cap="none" strike="noStrike">
              <a:solidFill>
                <a:srgbClr val="2E2E2E"/>
              </a:solidFill>
              <a:latin typeface="Montserrat"/>
              <a:ea typeface="Montserrat"/>
              <a:cs typeface="Montserrat"/>
              <a:sym typeface="Montserrat"/>
            </a:endParaRPr>
          </a:p>
        </p:txBody>
      </p:sp>
      <p:sp>
        <p:nvSpPr>
          <p:cNvPr id="687" name="Google Shape;687;p8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688" name="Google Shape;688;p84"/>
          <p:cNvGrpSpPr/>
          <p:nvPr/>
        </p:nvGrpSpPr>
        <p:grpSpPr>
          <a:xfrm>
            <a:off x="2664625" y="1900250"/>
            <a:ext cx="3094544" cy="2689500"/>
            <a:chOff x="2588425" y="1671650"/>
            <a:chExt cx="3094544" cy="2689500"/>
          </a:xfrm>
        </p:grpSpPr>
        <p:sp>
          <p:nvSpPr>
            <p:cNvPr id="689" name="Google Shape;689;p84"/>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4"/>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4"/>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4"/>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4"/>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4"/>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695" name="Google Shape;695;p84"/>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696" name="Google Shape;696;p84"/>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697" name="Google Shape;697;p84"/>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698" name="Google Shape;698;p84"/>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699" name="Google Shape;699;p84"/>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700" name="Google Shape;700;p84"/>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701" name="Google Shape;701;p84"/>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702" name="Google Shape;702;p84"/>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703" name="Google Shape;703;p84"/>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704" name="Google Shape;704;p84"/>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 error</a:t>
            </a:r>
            <a:endParaRPr/>
          </a:p>
        </p:txBody>
      </p:sp>
      <p:sp>
        <p:nvSpPr>
          <p:cNvPr id="705" name="Google Shape;705;p84"/>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II error</a:t>
            </a:r>
            <a:endParaRPr/>
          </a:p>
        </p:txBody>
      </p:sp>
      <p:sp>
        <p:nvSpPr>
          <p:cNvPr id="706" name="Google Shape;706;p84"/>
          <p:cNvSpPr txBox="1"/>
          <p:nvPr/>
        </p:nvSpPr>
        <p:spPr>
          <a:xfrm>
            <a:off x="5947175" y="1899050"/>
            <a:ext cx="2689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rPr>
              <a:t>Accuracy = (TP+TN)/(TP+TN+FP+FN)</a:t>
            </a:r>
            <a:endParaRPr b="1">
              <a:solidFill>
                <a:srgbClr val="2DC5FA"/>
              </a:solidFill>
            </a:endParaRPr>
          </a:p>
        </p:txBody>
      </p:sp>
      <p:sp>
        <p:nvSpPr>
          <p:cNvPr id="707" name="Google Shape;707;p84"/>
          <p:cNvSpPr txBox="1"/>
          <p:nvPr/>
        </p:nvSpPr>
        <p:spPr>
          <a:xfrm>
            <a:off x="5870975" y="2508650"/>
            <a:ext cx="2689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rPr>
              <a:t>Precision = (TP)/(TP+FP)</a:t>
            </a:r>
            <a:endParaRPr b="1">
              <a:solidFill>
                <a:srgbClr val="9900FF"/>
              </a:solidFill>
            </a:endParaRPr>
          </a:p>
        </p:txBody>
      </p:sp>
      <p:sp>
        <p:nvSpPr>
          <p:cNvPr id="708" name="Google Shape;708;p84"/>
          <p:cNvSpPr txBox="1"/>
          <p:nvPr/>
        </p:nvSpPr>
        <p:spPr>
          <a:xfrm>
            <a:off x="5947175" y="2889650"/>
            <a:ext cx="2689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Recall = (TP)/(TP+FN)</a:t>
            </a:r>
            <a:endParaRPr b="1">
              <a:solidFill>
                <a:srgbClr val="FF9900"/>
              </a:solidFill>
            </a:endParaRPr>
          </a:p>
        </p:txBody>
      </p:sp>
      <p:cxnSp>
        <p:nvCxnSpPr>
          <p:cNvPr id="709" name="Google Shape;709;p84"/>
          <p:cNvCxnSpPr/>
          <p:nvPr/>
        </p:nvCxnSpPr>
        <p:spPr>
          <a:xfrm>
            <a:off x="2680100" y="2330600"/>
            <a:ext cx="3068400" cy="0"/>
          </a:xfrm>
          <a:prstGeom prst="straightConnector1">
            <a:avLst/>
          </a:prstGeom>
          <a:noFill/>
          <a:ln cap="flat" cmpd="sng" w="28575">
            <a:solidFill>
              <a:srgbClr val="9900FF"/>
            </a:solidFill>
            <a:prstDash val="solid"/>
            <a:round/>
            <a:headEnd len="med" w="med" type="none"/>
            <a:tailEnd len="med" w="med" type="triangle"/>
          </a:ln>
        </p:spPr>
      </p:cxnSp>
      <p:cxnSp>
        <p:nvCxnSpPr>
          <p:cNvPr id="710" name="Google Shape;710;p84"/>
          <p:cNvCxnSpPr/>
          <p:nvPr/>
        </p:nvCxnSpPr>
        <p:spPr>
          <a:xfrm flipH="1">
            <a:off x="3386300" y="2087175"/>
            <a:ext cx="16500" cy="2453100"/>
          </a:xfrm>
          <a:prstGeom prst="straightConnector1">
            <a:avLst/>
          </a:prstGeom>
          <a:noFill/>
          <a:ln cap="flat" cmpd="sng" w="28575">
            <a:solidFill>
              <a:srgbClr val="FF9900"/>
            </a:solidFill>
            <a:prstDash val="solid"/>
            <a:round/>
            <a:headEnd len="med" w="med" type="none"/>
            <a:tailEnd len="med" w="med" type="triangle"/>
          </a:ln>
        </p:spPr>
      </p:cxnSp>
      <p:sp>
        <p:nvSpPr>
          <p:cNvPr id="711" name="Google Shape;711;p84"/>
          <p:cNvSpPr txBox="1"/>
          <p:nvPr/>
        </p:nvSpPr>
        <p:spPr>
          <a:xfrm>
            <a:off x="5870975" y="3270650"/>
            <a:ext cx="2689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F1 = 2 *(Precision*Recall)/(Precision + Recall)</a:t>
            </a:r>
            <a:endParaRPr b="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31"/>
          <p:cNvSpPr txBox="1"/>
          <p:nvPr/>
        </p:nvSpPr>
        <p:spPr>
          <a:xfrm>
            <a:off x="4842475" y="1165675"/>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Lets start with...</a:t>
            </a:r>
            <a:endParaRPr sz="3000">
              <a:solidFill>
                <a:srgbClr val="2DC5FA"/>
              </a:solidFill>
              <a:latin typeface="Work Sans Regular"/>
              <a:ea typeface="Work Sans Regular"/>
              <a:cs typeface="Work Sans Regular"/>
              <a:sym typeface="Work Sans Regular"/>
            </a:endParaRPr>
          </a:p>
        </p:txBody>
      </p:sp>
      <p:sp>
        <p:nvSpPr>
          <p:cNvPr id="150" name="Google Shape;150;p31"/>
          <p:cNvSpPr txBox="1"/>
          <p:nvPr/>
        </p:nvSpPr>
        <p:spPr>
          <a:xfrm>
            <a:off x="4784300" y="1780450"/>
            <a:ext cx="4011000" cy="265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200">
                <a:solidFill>
                  <a:srgbClr val="434343"/>
                </a:solidFill>
                <a:latin typeface="Work Sans Regular"/>
                <a:ea typeface="Work Sans Regular"/>
                <a:cs typeface="Work Sans Regular"/>
                <a:sym typeface="Work Sans Regular"/>
              </a:rPr>
              <a:t>REVIEW</a:t>
            </a:r>
            <a:endParaRPr sz="2200">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MariaDB online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Select a database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Launch jupyter notebook</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the DB via Python</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Create a dataframe from the DB using SQL queries and pandas</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Visualise the df in Python using Seaborn or MatplotLib </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Choose visualisation(s) which answer your data question(s)</a:t>
            </a:r>
            <a:endParaRPr>
              <a:solidFill>
                <a:srgbClr val="434343"/>
              </a:solidFill>
              <a:latin typeface="Work Sans Regular"/>
              <a:ea typeface="Work Sans Regular"/>
              <a:cs typeface="Work Sans Regular"/>
              <a:sym typeface="Work Sans Regular"/>
            </a:endParaRPr>
          </a:p>
        </p:txBody>
      </p:sp>
      <p:pic>
        <p:nvPicPr>
          <p:cNvPr id="151" name="Google Shape;151;p31"/>
          <p:cNvPicPr preferRelativeResize="0"/>
          <p:nvPr/>
        </p:nvPicPr>
        <p:blipFill>
          <a:blip r:embed="rId4">
            <a:alphaModFix/>
          </a:blip>
          <a:stretch>
            <a:fillRect/>
          </a:stretch>
        </p:blipFill>
        <p:spPr>
          <a:xfrm>
            <a:off x="660250" y="1165675"/>
            <a:ext cx="4124050" cy="274249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5" name="Shape 715"/>
        <p:cNvGrpSpPr/>
        <p:nvPr/>
      </p:nvGrpSpPr>
      <p:grpSpPr>
        <a:xfrm>
          <a:off x="0" y="0"/>
          <a:ext cx="0" cy="0"/>
          <a:chOff x="0" y="0"/>
          <a:chExt cx="0" cy="0"/>
        </a:xfrm>
      </p:grpSpPr>
      <p:sp>
        <p:nvSpPr>
          <p:cNvPr id="716" name="Google Shape;716;p85"/>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Quick example - Confusion Matrix with Titanic data</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lang="en" sz="1800">
                <a:solidFill>
                  <a:srgbClr val="434343"/>
                </a:solidFill>
                <a:latin typeface="Montserrat"/>
                <a:ea typeface="Montserrat"/>
                <a:cs typeface="Montserrat"/>
                <a:sym typeface="Montserrat"/>
              </a:rPr>
              <a:t>Lets assert everyone died</a:t>
            </a:r>
            <a:endParaRPr sz="1800">
              <a:solidFill>
                <a:srgbClr val="434343"/>
              </a:solidFill>
              <a:latin typeface="Montserrat"/>
              <a:ea typeface="Montserrat"/>
              <a:cs typeface="Montserrat"/>
              <a:sym typeface="Montserrat"/>
            </a:endParaRPr>
          </a:p>
        </p:txBody>
      </p:sp>
      <p:sp>
        <p:nvSpPr>
          <p:cNvPr id="717" name="Google Shape;717;p8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18" name="Google Shape;718;p85"/>
          <p:cNvPicPr preferRelativeResize="0"/>
          <p:nvPr/>
        </p:nvPicPr>
        <p:blipFill>
          <a:blip r:embed="rId4">
            <a:alphaModFix/>
          </a:blip>
          <a:stretch>
            <a:fillRect/>
          </a:stretch>
        </p:blipFill>
        <p:spPr>
          <a:xfrm>
            <a:off x="4449800" y="1189975"/>
            <a:ext cx="3436085" cy="3522800"/>
          </a:xfrm>
          <a:prstGeom prst="rect">
            <a:avLst/>
          </a:prstGeom>
          <a:noFill/>
          <a:ln>
            <a:noFill/>
          </a:ln>
        </p:spPr>
      </p:pic>
      <p:sp>
        <p:nvSpPr>
          <p:cNvPr id="719" name="Google Shape;719;p85"/>
          <p:cNvSpPr txBox="1"/>
          <p:nvPr/>
        </p:nvSpPr>
        <p:spPr>
          <a:xfrm>
            <a:off x="656850" y="1703375"/>
            <a:ext cx="3373200" cy="28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Classic example of a NULL hypothesis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 0.61 (errors 0 39%)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Reducible error -  add some variables / </a:t>
            </a:r>
            <a:r>
              <a:rPr lang="en"/>
              <a:t>generalisations</a:t>
            </a:r>
            <a:r>
              <a:rPr lang="en"/>
              <a:t> into our model to iterate towards better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Irreducible error - survival based on chance - people jumped into the water to save relatives, jumped into lifeboats while they were being lowered, or jumped into the water. </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3" name="Shape 723"/>
        <p:cNvGrpSpPr/>
        <p:nvPr/>
      </p:nvGrpSpPr>
      <p:grpSpPr>
        <a:xfrm>
          <a:off x="0" y="0"/>
          <a:ext cx="0" cy="0"/>
          <a:chOff x="0" y="0"/>
          <a:chExt cx="0" cy="0"/>
        </a:xfrm>
      </p:grpSpPr>
      <p:sp>
        <p:nvSpPr>
          <p:cNvPr id="724" name="Google Shape;724;p86"/>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 with Titanic data- generalisation A</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lang="en" sz="1800">
                <a:solidFill>
                  <a:srgbClr val="434343"/>
                </a:solidFill>
                <a:latin typeface="Montserrat"/>
                <a:ea typeface="Montserrat"/>
                <a:cs typeface="Montserrat"/>
                <a:sym typeface="Montserrat"/>
              </a:rPr>
              <a:t>“women and children first” … lets assert all women survived</a:t>
            </a:r>
            <a:endParaRPr sz="1800">
              <a:solidFill>
                <a:srgbClr val="434343"/>
              </a:solidFill>
              <a:latin typeface="Montserrat"/>
              <a:ea typeface="Montserrat"/>
              <a:cs typeface="Montserrat"/>
              <a:sym typeface="Montserrat"/>
            </a:endParaRPr>
          </a:p>
        </p:txBody>
      </p:sp>
      <p:sp>
        <p:nvSpPr>
          <p:cNvPr id="725" name="Google Shape;725;p8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26" name="Google Shape;726;p86"/>
          <p:cNvPicPr preferRelativeResize="0"/>
          <p:nvPr/>
        </p:nvPicPr>
        <p:blipFill>
          <a:blip r:embed="rId4">
            <a:alphaModFix/>
          </a:blip>
          <a:stretch>
            <a:fillRect/>
          </a:stretch>
        </p:blipFill>
        <p:spPr>
          <a:xfrm>
            <a:off x="1165525" y="1315900"/>
            <a:ext cx="5819204" cy="3522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sp>
        <p:nvSpPr>
          <p:cNvPr id="731" name="Google Shape;731;p87"/>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 with Titanic data- generalisation B</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lang="en" sz="1800">
                <a:solidFill>
                  <a:srgbClr val="434343"/>
                </a:solidFill>
                <a:latin typeface="Montserrat"/>
                <a:ea typeface="Montserrat"/>
                <a:cs typeface="Montserrat"/>
                <a:sym typeface="Montserrat"/>
              </a:rPr>
              <a:t>“women and children first” … split the children out</a:t>
            </a:r>
            <a:endParaRPr sz="1800">
              <a:solidFill>
                <a:srgbClr val="434343"/>
              </a:solidFill>
              <a:latin typeface="Montserrat"/>
              <a:ea typeface="Montserrat"/>
              <a:cs typeface="Montserrat"/>
              <a:sym typeface="Montserrat"/>
            </a:endParaRPr>
          </a:p>
        </p:txBody>
      </p:sp>
      <p:sp>
        <p:nvSpPr>
          <p:cNvPr id="732" name="Google Shape;732;p8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33" name="Google Shape;733;p87"/>
          <p:cNvPicPr preferRelativeResize="0"/>
          <p:nvPr/>
        </p:nvPicPr>
        <p:blipFill>
          <a:blip r:embed="rId4">
            <a:alphaModFix/>
          </a:blip>
          <a:stretch>
            <a:fillRect/>
          </a:stretch>
        </p:blipFill>
        <p:spPr>
          <a:xfrm>
            <a:off x="1866900" y="1315900"/>
            <a:ext cx="5579095" cy="3522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7" name="Shape 737"/>
        <p:cNvGrpSpPr/>
        <p:nvPr/>
      </p:nvGrpSpPr>
      <p:grpSpPr>
        <a:xfrm>
          <a:off x="0" y="0"/>
          <a:ext cx="0" cy="0"/>
          <a:chOff x="0" y="0"/>
          <a:chExt cx="0" cy="0"/>
        </a:xfrm>
      </p:grpSpPr>
      <p:sp>
        <p:nvSpPr>
          <p:cNvPr id="738" name="Google Shape;738;p88"/>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 with Titanic data- generalisation C</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lang="en" sz="1800">
                <a:solidFill>
                  <a:srgbClr val="434343"/>
                </a:solidFill>
                <a:latin typeface="Montserrat"/>
                <a:ea typeface="Montserrat"/>
                <a:cs typeface="Montserrat"/>
                <a:sym typeface="Montserrat"/>
              </a:rPr>
              <a:t>Class matters </a:t>
            </a:r>
            <a:r>
              <a:rPr lang="en" sz="1800">
                <a:solidFill>
                  <a:srgbClr val="434343"/>
                </a:solidFill>
                <a:latin typeface="Montserrat"/>
                <a:ea typeface="Montserrat"/>
                <a:cs typeface="Montserrat"/>
                <a:sym typeface="Montserrat"/>
              </a:rPr>
              <a:t>… split the passengers by class</a:t>
            </a:r>
            <a:endParaRPr sz="1800">
              <a:solidFill>
                <a:srgbClr val="434343"/>
              </a:solidFill>
              <a:latin typeface="Montserrat"/>
              <a:ea typeface="Montserrat"/>
              <a:cs typeface="Montserrat"/>
              <a:sym typeface="Montserrat"/>
            </a:endParaRPr>
          </a:p>
        </p:txBody>
      </p:sp>
      <p:sp>
        <p:nvSpPr>
          <p:cNvPr id="739" name="Google Shape;739;p8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40" name="Google Shape;740;p88"/>
          <p:cNvPicPr preferRelativeResize="0"/>
          <p:nvPr/>
        </p:nvPicPr>
        <p:blipFill>
          <a:blip r:embed="rId4">
            <a:alphaModFix/>
          </a:blip>
          <a:stretch>
            <a:fillRect/>
          </a:stretch>
        </p:blipFill>
        <p:spPr>
          <a:xfrm>
            <a:off x="1254575" y="1315900"/>
            <a:ext cx="5754988" cy="3522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4" name="Shape 744"/>
        <p:cNvGrpSpPr/>
        <p:nvPr/>
      </p:nvGrpSpPr>
      <p:grpSpPr>
        <a:xfrm>
          <a:off x="0" y="0"/>
          <a:ext cx="0" cy="0"/>
          <a:chOff x="0" y="0"/>
          <a:chExt cx="0" cy="0"/>
        </a:xfrm>
      </p:grpSpPr>
      <p:sp>
        <p:nvSpPr>
          <p:cNvPr id="745" name="Google Shape;745;p89"/>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 with Titanic data- correlation matrix</a:t>
            </a:r>
            <a:endParaRPr b="1" sz="2100">
              <a:solidFill>
                <a:srgbClr val="434343"/>
              </a:solidFill>
              <a:latin typeface="Montserrat"/>
              <a:ea typeface="Montserrat"/>
              <a:cs typeface="Montserrat"/>
              <a:sym typeface="Montserrat"/>
            </a:endParaRPr>
          </a:p>
          <a:p>
            <a:pPr indent="0" lvl="0" marL="0" rtl="0" algn="l">
              <a:spcBef>
                <a:spcPts val="0"/>
              </a:spcBef>
              <a:spcAft>
                <a:spcPts val="0"/>
              </a:spcAft>
              <a:buClr>
                <a:schemeClr val="dk1"/>
              </a:buClr>
              <a:buSzPts val="2300"/>
              <a:buFont typeface="Arial"/>
              <a:buNone/>
            </a:pPr>
            <a:r>
              <a:rPr lang="en" sz="1800">
                <a:solidFill>
                  <a:srgbClr val="434343"/>
                </a:solidFill>
                <a:latin typeface="Montserrat"/>
                <a:ea typeface="Montserrat"/>
                <a:cs typeface="Montserrat"/>
                <a:sym typeface="Montserrat"/>
              </a:rPr>
              <a:t>No of siblings/spouses, parents/children is an influence on survival</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746" name="Google Shape;746;p8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47" name="Google Shape;747;p89"/>
          <p:cNvPicPr preferRelativeResize="0"/>
          <p:nvPr/>
        </p:nvPicPr>
        <p:blipFill>
          <a:blip r:embed="rId4">
            <a:alphaModFix/>
          </a:blip>
          <a:stretch>
            <a:fillRect/>
          </a:stretch>
        </p:blipFill>
        <p:spPr>
          <a:xfrm>
            <a:off x="2013900" y="1315900"/>
            <a:ext cx="5356224" cy="36324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1" name="Shape 751"/>
        <p:cNvGrpSpPr/>
        <p:nvPr/>
      </p:nvGrpSpPr>
      <p:grpSpPr>
        <a:xfrm>
          <a:off x="0" y="0"/>
          <a:ext cx="0" cy="0"/>
          <a:chOff x="0" y="0"/>
          <a:chExt cx="0" cy="0"/>
        </a:xfrm>
      </p:grpSpPr>
      <p:sp>
        <p:nvSpPr>
          <p:cNvPr id="752" name="Google Shape;752;p90"/>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 </a:t>
            </a:r>
            <a:r>
              <a:rPr lang="en" sz="2200">
                <a:solidFill>
                  <a:srgbClr val="434343"/>
                </a:solidFill>
              </a:rPr>
              <a:t>perishing mothers/wives</a:t>
            </a:r>
            <a:endParaRPr sz="2200">
              <a:solidFill>
                <a:srgbClr val="434343"/>
              </a:solidFill>
            </a:endParaRPr>
          </a:p>
          <a:p>
            <a:pPr indent="0" lvl="0" marL="0" rtl="0" algn="l">
              <a:spcBef>
                <a:spcPts val="0"/>
              </a:spcBef>
              <a:spcAft>
                <a:spcPts val="0"/>
              </a:spcAft>
              <a:buClr>
                <a:schemeClr val="dk1"/>
              </a:buClr>
              <a:buSzPts val="2300"/>
              <a:buFont typeface="Arial"/>
              <a:buNone/>
            </a:pPr>
            <a:r>
              <a:rPr lang="en" sz="1800">
                <a:solidFill>
                  <a:srgbClr val="434343"/>
                </a:solidFill>
                <a:latin typeface="Montserrat"/>
                <a:ea typeface="Montserrat"/>
                <a:cs typeface="Montserrat"/>
                <a:sym typeface="Montserrat"/>
              </a:rPr>
              <a:t>No of siblings/spouses, parents/children is an influence on surviva</a:t>
            </a:r>
            <a:r>
              <a:rPr lang="en" sz="1800">
                <a:solidFill>
                  <a:srgbClr val="434343"/>
                </a:solidFill>
                <a:latin typeface="Montserrat"/>
                <a:ea typeface="Montserrat"/>
                <a:cs typeface="Montserrat"/>
                <a:sym typeface="Montserrat"/>
              </a:rPr>
              <a:t>l</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753" name="Google Shape;753;p9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54" name="Google Shape;754;p90"/>
          <p:cNvPicPr preferRelativeResize="0"/>
          <p:nvPr/>
        </p:nvPicPr>
        <p:blipFill>
          <a:blip r:embed="rId4">
            <a:alphaModFix/>
          </a:blip>
          <a:stretch>
            <a:fillRect/>
          </a:stretch>
        </p:blipFill>
        <p:spPr>
          <a:xfrm>
            <a:off x="1621975" y="1315900"/>
            <a:ext cx="5781633" cy="3522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8" name="Shape 758"/>
        <p:cNvGrpSpPr/>
        <p:nvPr/>
      </p:nvGrpSpPr>
      <p:grpSpPr>
        <a:xfrm>
          <a:off x="0" y="0"/>
          <a:ext cx="0" cy="0"/>
          <a:chOff x="0" y="0"/>
          <a:chExt cx="0" cy="0"/>
        </a:xfrm>
      </p:grpSpPr>
      <p:sp>
        <p:nvSpPr>
          <p:cNvPr id="759" name="Google Shape;759;p91"/>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a:t>
            </a:r>
            <a:r>
              <a:rPr b="1" lang="en" sz="2700">
                <a:solidFill>
                  <a:srgbClr val="434343"/>
                </a:solidFill>
                <a:latin typeface="Montserrat"/>
                <a:ea typeface="Montserrat"/>
                <a:cs typeface="Montserrat"/>
                <a:sym typeface="Montserrat"/>
              </a:rPr>
              <a:t> </a:t>
            </a:r>
            <a:r>
              <a:rPr lang="en" sz="2150">
                <a:solidFill>
                  <a:schemeClr val="dk1"/>
                </a:solidFill>
                <a:highlight>
                  <a:srgbClr val="FFFFFF"/>
                </a:highlight>
              </a:rPr>
              <a:t>surviving_father_husband</a:t>
            </a:r>
            <a:endParaRPr b="1" sz="3200">
              <a:solidFill>
                <a:srgbClr val="434343"/>
              </a:solidFill>
              <a:latin typeface="Montserrat"/>
              <a:ea typeface="Montserrat"/>
              <a:cs typeface="Montserrat"/>
              <a:sym typeface="Montserrat"/>
            </a:endParaRPr>
          </a:p>
          <a:p>
            <a:pPr indent="0" lvl="0" marL="0" rtl="0" algn="l">
              <a:spcBef>
                <a:spcPts val="0"/>
              </a:spcBef>
              <a:spcAft>
                <a:spcPts val="0"/>
              </a:spcAft>
              <a:buClr>
                <a:schemeClr val="dk1"/>
              </a:buClr>
              <a:buSzPts val="2300"/>
              <a:buFont typeface="Arial"/>
              <a:buNone/>
            </a:pPr>
            <a:r>
              <a:rPr lang="en" sz="1800">
                <a:solidFill>
                  <a:srgbClr val="434343"/>
                </a:solidFill>
                <a:latin typeface="Montserrat"/>
                <a:ea typeface="Montserrat"/>
                <a:cs typeface="Montserrat"/>
                <a:sym typeface="Montserrat"/>
              </a:rPr>
              <a:t>No of siblings/spouses, parents/children is an influence on survival</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760" name="Google Shape;760;p9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61" name="Google Shape;761;p91"/>
          <p:cNvPicPr preferRelativeResize="0"/>
          <p:nvPr/>
        </p:nvPicPr>
        <p:blipFill>
          <a:blip r:embed="rId4">
            <a:alphaModFix/>
          </a:blip>
          <a:stretch>
            <a:fillRect/>
          </a:stretch>
        </p:blipFill>
        <p:spPr>
          <a:xfrm>
            <a:off x="1740413" y="1380525"/>
            <a:ext cx="5741474" cy="3469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5" name="Shape 765"/>
        <p:cNvGrpSpPr/>
        <p:nvPr/>
      </p:nvGrpSpPr>
      <p:grpSpPr>
        <a:xfrm>
          <a:off x="0" y="0"/>
          <a:ext cx="0" cy="0"/>
          <a:chOff x="0" y="0"/>
          <a:chExt cx="0" cy="0"/>
        </a:xfrm>
      </p:grpSpPr>
      <p:sp>
        <p:nvSpPr>
          <p:cNvPr id="766" name="Google Shape;766;p92"/>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Output Titanic data - </a:t>
            </a:r>
            <a:r>
              <a:rPr lang="en" sz="2150">
                <a:solidFill>
                  <a:schemeClr val="dk1"/>
                </a:solidFill>
                <a:highlight>
                  <a:srgbClr val="FFFFFF"/>
                </a:highlight>
              </a:rPr>
              <a:t>final iteration</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767" name="Google Shape;767;p9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768" name="Google Shape;768;p92"/>
          <p:cNvPicPr preferRelativeResize="0"/>
          <p:nvPr/>
        </p:nvPicPr>
        <p:blipFill>
          <a:blip r:embed="rId4">
            <a:alphaModFix/>
          </a:blip>
          <a:stretch>
            <a:fillRect/>
          </a:stretch>
        </p:blipFill>
        <p:spPr>
          <a:xfrm>
            <a:off x="640475" y="1447300"/>
            <a:ext cx="7905024" cy="2560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p93"/>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Output Titanic data - overfitting?</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774" name="Google Shape;774;p9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775" name="Google Shape;775;p93"/>
          <p:cNvSpPr txBox="1"/>
          <p:nvPr/>
        </p:nvSpPr>
        <p:spPr>
          <a:xfrm>
            <a:off x="585600" y="1380500"/>
            <a:ext cx="3000000" cy="31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50">
                <a:solidFill>
                  <a:schemeClr val="dk1"/>
                </a:solidFill>
                <a:highlight>
                  <a:srgbClr val="FFFFFF"/>
                </a:highlight>
              </a:rPr>
              <a:t>We are definitely overfitting which is no surprise considering our strategy uses surnames from the training set to link family members. </a:t>
            </a:r>
            <a:endParaRPr sz="1850">
              <a:solidFill>
                <a:schemeClr val="dk1"/>
              </a:solidFill>
              <a:highlight>
                <a:srgbClr val="FFFFFF"/>
              </a:highlight>
            </a:endParaRPr>
          </a:p>
          <a:p>
            <a:pPr indent="0" lvl="0" marL="0" rtl="0" algn="l">
              <a:spcBef>
                <a:spcPts val="0"/>
              </a:spcBef>
              <a:spcAft>
                <a:spcPts val="0"/>
              </a:spcAft>
              <a:buNone/>
            </a:pPr>
            <a:r>
              <a:t/>
            </a:r>
            <a:endParaRPr sz="1850">
              <a:solidFill>
                <a:schemeClr val="dk1"/>
              </a:solidFill>
              <a:highlight>
                <a:srgbClr val="FFFFFF"/>
              </a:highlight>
            </a:endParaRPr>
          </a:p>
          <a:p>
            <a:pPr indent="0" lvl="0" marL="0" rtl="0" algn="l">
              <a:spcBef>
                <a:spcPts val="0"/>
              </a:spcBef>
              <a:spcAft>
                <a:spcPts val="0"/>
              </a:spcAft>
              <a:buNone/>
            </a:pPr>
            <a:r>
              <a:rPr lang="en" sz="1850">
                <a:solidFill>
                  <a:schemeClr val="dk1"/>
                </a:solidFill>
                <a:highlight>
                  <a:srgbClr val="FFFFFF"/>
                </a:highlight>
              </a:rPr>
              <a:t>But looking at our coefficients, we have a strong model.</a:t>
            </a:r>
            <a:endParaRPr sz="2200"/>
          </a:p>
        </p:txBody>
      </p:sp>
      <p:pic>
        <p:nvPicPr>
          <p:cNvPr id="776" name="Google Shape;776;p93"/>
          <p:cNvPicPr preferRelativeResize="0"/>
          <p:nvPr/>
        </p:nvPicPr>
        <p:blipFill>
          <a:blip r:embed="rId4">
            <a:alphaModFix/>
          </a:blip>
          <a:stretch>
            <a:fillRect/>
          </a:stretch>
        </p:blipFill>
        <p:spPr>
          <a:xfrm>
            <a:off x="3701150" y="1191250"/>
            <a:ext cx="4935551" cy="31891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descr="IH_BLUE-LOGO_1200x1200.png" id="781" name="Google Shape;781;p94"/>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32"/>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Example : What are we trying to find out?</a:t>
            </a:r>
            <a:endParaRPr sz="2300">
              <a:solidFill>
                <a:srgbClr val="2DC5FA"/>
              </a:solidFill>
              <a:latin typeface="Work Sans Regular"/>
              <a:ea typeface="Work Sans Regular"/>
              <a:cs typeface="Work Sans Regular"/>
              <a:sym typeface="Work Sans Regular"/>
            </a:endParaRPr>
          </a:p>
        </p:txBody>
      </p:sp>
      <p:sp>
        <p:nvSpPr>
          <p:cNvPr id="157" name="Google Shape;157;p32"/>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World database contains information about 239 countries</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We want to see the density of the population per sq km </a:t>
            </a:r>
            <a:endParaRPr sz="1800">
              <a:solidFill>
                <a:srgbClr val="434343"/>
              </a:solidFill>
              <a:latin typeface="Work Sans Regular"/>
              <a:ea typeface="Work Sans Regular"/>
              <a:cs typeface="Work Sans Regular"/>
              <a:sym typeface="Work Sans Regular"/>
            </a:endParaRPr>
          </a:p>
          <a:p>
            <a:pPr indent="0" lvl="0" marL="45720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What are the top 25 most dense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Excluding any zero/unknown values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What are the capitals of those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Which capitals have the biggest proportion of the country population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we reasonably infer capital city population based on country population density?</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33"/>
          <p:cNvSpPr txBox="1"/>
          <p:nvPr/>
        </p:nvSpPr>
        <p:spPr>
          <a:xfrm>
            <a:off x="2428117" y="2118655"/>
            <a:ext cx="5144100" cy="666900"/>
          </a:xfrm>
          <a:prstGeom prst="rect">
            <a:avLst/>
          </a:prstGeom>
          <a:noFill/>
          <a:ln>
            <a:noFill/>
          </a:ln>
        </p:spPr>
        <p:txBody>
          <a:bodyPr anchorCtr="0" anchor="t" bIns="19050" lIns="19050" spcFirstLastPara="1" rIns="19050" wrap="square" tIns="19050">
            <a:noAutofit/>
          </a:bodyPr>
          <a:lstStyle/>
          <a:p>
            <a:pPr indent="0" lvl="0" marL="0" rtl="0" algn="l">
              <a:lnSpc>
                <a:spcPct val="131250"/>
              </a:lnSpc>
              <a:spcBef>
                <a:spcPts val="800"/>
              </a:spcBef>
              <a:spcAft>
                <a:spcPts val="0"/>
              </a:spcAft>
              <a:buClr>
                <a:schemeClr val="dk1"/>
              </a:buClr>
              <a:buSzPts val="1100"/>
              <a:buFont typeface="Arial"/>
              <a:buNone/>
            </a:pPr>
            <a:r>
              <a:rPr lang="en">
                <a:solidFill>
                  <a:schemeClr val="dk1"/>
                </a:solidFill>
                <a:highlight>
                  <a:srgbClr val="FFFFFF"/>
                </a:highlight>
              </a:rPr>
              <a:t>“Above all else, show the data.” – Edward R. Tufte</a:t>
            </a:r>
            <a:endParaRPr>
              <a:solidFill>
                <a:schemeClr val="dk1"/>
              </a:solidFill>
              <a:highlight>
                <a:srgbClr val="FFFFFF"/>
              </a:highlight>
            </a:endParaRPr>
          </a:p>
          <a:p>
            <a:pPr indent="0" lvl="0" marL="0" marR="0" rtl="0" algn="l">
              <a:lnSpc>
                <a:spcPct val="100000"/>
              </a:lnSpc>
              <a:spcBef>
                <a:spcPts val="600"/>
              </a:spcBef>
              <a:spcAft>
                <a:spcPts val="0"/>
              </a:spcAft>
              <a:buClr>
                <a:srgbClr val="000000"/>
              </a:buClr>
              <a:buSzPts val="2300"/>
              <a:buFont typeface="Arial"/>
              <a:buNone/>
            </a:pPr>
            <a:r>
              <a:t/>
            </a:r>
            <a:endParaRPr b="1" sz="2300">
              <a:latin typeface="Roboto"/>
              <a:ea typeface="Roboto"/>
              <a:cs typeface="Roboto"/>
              <a:sym typeface="Roboto"/>
            </a:endParaRPr>
          </a:p>
        </p:txBody>
      </p:sp>
      <p:pic>
        <p:nvPicPr>
          <p:cNvPr id="163" name="Google Shape;163;p33"/>
          <p:cNvPicPr preferRelativeResize="0"/>
          <p:nvPr/>
        </p:nvPicPr>
        <p:blipFill>
          <a:blip r:embed="rId4">
            <a:alphaModFix/>
          </a:blip>
          <a:stretch>
            <a:fillRect/>
          </a:stretch>
        </p:blipFill>
        <p:spPr>
          <a:xfrm>
            <a:off x="594600" y="1725175"/>
            <a:ext cx="1697875" cy="119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4"/>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69" name="Google Shape;169;p34"/>
          <p:cNvPicPr preferRelativeResize="0"/>
          <p:nvPr/>
        </p:nvPicPr>
        <p:blipFill>
          <a:blip r:embed="rId4">
            <a:alphaModFix/>
          </a:blip>
          <a:stretch>
            <a:fillRect/>
          </a:stretch>
        </p:blipFill>
        <p:spPr>
          <a:xfrm>
            <a:off x="0" y="0"/>
            <a:ext cx="9144000" cy="5143500"/>
          </a:xfrm>
          <a:prstGeom prst="rect">
            <a:avLst/>
          </a:prstGeom>
          <a:noFill/>
          <a:ln>
            <a:noFill/>
          </a:ln>
        </p:spPr>
      </p:pic>
      <p:sp>
        <p:nvSpPr>
          <p:cNvPr id="170" name="Google Shape;170;p34"/>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4"/>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